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5143500" cx="9144000"/>
  <p:notesSz cx="6858000" cy="9144000"/>
  <p:embeddedFontLst>
    <p:embeddedFont>
      <p:font typeface="Raleway"/>
      <p:regular r:id="rId90"/>
      <p:bold r:id="rId91"/>
      <p:italic r:id="rId92"/>
      <p:boldItalic r:id="rId93"/>
    </p:embeddedFont>
    <p:embeddedFont>
      <p:font typeface="Roboto"/>
      <p:regular r:id="rId94"/>
      <p:bold r:id="rId95"/>
      <p:italic r:id="rId96"/>
      <p:boldItalic r:id="rId97"/>
    </p:embeddedFont>
    <p:embeddedFont>
      <p:font typeface="Lato"/>
      <p:regular r:id="rId98"/>
      <p:bold r:id="rId99"/>
      <p:italic r:id="rId100"/>
      <p:boldItalic r:id="rId101"/>
    </p:embeddedFont>
    <p:embeddedFont>
      <p:font typeface="Roboto Light"/>
      <p:regular r:id="rId102"/>
      <p:bold r:id="rId103"/>
      <p:italic r:id="rId104"/>
      <p:boldItalic r:id="rId105"/>
    </p:embeddedFont>
    <p:embeddedFont>
      <p:font typeface="Roboto Mono"/>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ono-bold.fntdata"/><Relationship Id="rId106" Type="http://schemas.openxmlformats.org/officeDocument/2006/relationships/font" Target="fonts/RobotoMono-regular.fntdata"/><Relationship Id="rId105" Type="http://schemas.openxmlformats.org/officeDocument/2006/relationships/font" Target="fonts/RobotoLight-boldItalic.fntdata"/><Relationship Id="rId104" Type="http://schemas.openxmlformats.org/officeDocument/2006/relationships/font" Target="fonts/RobotoLight-italic.fntdata"/><Relationship Id="rId109" Type="http://schemas.openxmlformats.org/officeDocument/2006/relationships/font" Target="fonts/RobotoMono-boldItalic.fntdata"/><Relationship Id="rId108" Type="http://schemas.openxmlformats.org/officeDocument/2006/relationships/font" Target="fonts/RobotoMon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Light-bold.fntdata"/><Relationship Id="rId102" Type="http://schemas.openxmlformats.org/officeDocument/2006/relationships/font" Target="fonts/RobotoLight-regular.fntdata"/><Relationship Id="rId101" Type="http://schemas.openxmlformats.org/officeDocument/2006/relationships/font" Target="fonts/Lato-boldItalic.fntdata"/><Relationship Id="rId100" Type="http://schemas.openxmlformats.org/officeDocument/2006/relationships/font" Target="fonts/Lato-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6.xml"/><Relationship Id="rId99" Type="http://schemas.openxmlformats.org/officeDocument/2006/relationships/font" Target="fonts/Lato-bold.fntdata"/><Relationship Id="rId10" Type="http://schemas.openxmlformats.org/officeDocument/2006/relationships/slide" Target="slides/slide5.xml"/><Relationship Id="rId98" Type="http://schemas.openxmlformats.org/officeDocument/2006/relationships/font" Target="fonts/Lato-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aleway-bold.fntdata"/><Relationship Id="rId90" Type="http://schemas.openxmlformats.org/officeDocument/2006/relationships/font" Target="fonts/Raleway-regular.fntdata"/><Relationship Id="rId93" Type="http://schemas.openxmlformats.org/officeDocument/2006/relationships/font" Target="fonts/Raleway-boldItalic.fntdata"/><Relationship Id="rId92" Type="http://schemas.openxmlformats.org/officeDocument/2006/relationships/font" Target="fonts/Raleway-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topic/libraries/architectur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arch/lifecycle/Lifecycle.html" TargetMode="External"/><Relationship Id="rId3" Type="http://schemas.openxmlformats.org/officeDocument/2006/relationships/hyperlink" Target="https://developer.android.com/reference/android/arch/lifecycle/Lifecycle.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topic/libraries/architecture/room" TargetMode="External"/><Relationship Id="rId3" Type="http://schemas.openxmlformats.org/officeDocument/2006/relationships/hyperlink" Target="https://en.wikipedia.org/wiki/Observer_pattern"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topic/libraries/architectur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jetpack/androidx"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topic/libraries/architectur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topic/libraries/architecture/"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topic/libraries/architecture/"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25b910d4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25b910d4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cf6cdc1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cf6cdc1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cf6cdc16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cf6cdc16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cf6cdc16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cf6cdc16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25b910d4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25b910d4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cf6cdc1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cf6cdc1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25b910d4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25b910d4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rgbClr val="000000"/>
              </a:buClr>
              <a:buSzPts val="1100"/>
              <a:buFont typeface="Arial"/>
              <a:buNone/>
            </a:pPr>
            <a:r>
              <a:rPr lang="id" sz="1200">
                <a:solidFill>
                  <a:srgbClr val="202124"/>
                </a:solidFill>
                <a:latin typeface="Roboto"/>
                <a:ea typeface="Roboto"/>
                <a:cs typeface="Roboto"/>
                <a:sym typeface="Roboto"/>
              </a:rPr>
              <a:t>Testing also provides you with the following advantages:</a:t>
            </a:r>
            <a:endParaRPr sz="1200">
              <a:solidFill>
                <a:srgbClr val="202124"/>
              </a:solidFill>
              <a:latin typeface="Roboto"/>
              <a:ea typeface="Roboto"/>
              <a:cs typeface="Roboto"/>
              <a:sym typeface="Roboto"/>
            </a:endParaRPr>
          </a:p>
          <a:p>
            <a:pPr indent="-304800" lvl="0" marL="457200" rtl="0" algn="l">
              <a:lnSpc>
                <a:spcPct val="115000"/>
              </a:lnSpc>
              <a:spcBef>
                <a:spcPts val="1200"/>
              </a:spcBef>
              <a:spcAft>
                <a:spcPts val="0"/>
              </a:spcAft>
              <a:buClr>
                <a:srgbClr val="202124"/>
              </a:buClr>
              <a:buSzPts val="1200"/>
              <a:buFont typeface="Roboto"/>
              <a:buChar char="●"/>
            </a:pPr>
            <a:r>
              <a:rPr b="1" lang="id" sz="1200">
                <a:solidFill>
                  <a:srgbClr val="202124"/>
                </a:solidFill>
                <a:latin typeface="Roboto"/>
                <a:ea typeface="Roboto"/>
                <a:cs typeface="Roboto"/>
                <a:sym typeface="Roboto"/>
              </a:rPr>
              <a:t>Rapid feedback</a:t>
            </a:r>
            <a:r>
              <a:rPr lang="id" sz="1200">
                <a:solidFill>
                  <a:srgbClr val="202124"/>
                </a:solidFill>
                <a:latin typeface="Roboto"/>
                <a:ea typeface="Roboto"/>
                <a:cs typeface="Roboto"/>
                <a:sym typeface="Roboto"/>
              </a:rPr>
              <a:t> on failures.</a:t>
            </a:r>
            <a:endParaRPr sz="1200">
              <a:solidFill>
                <a:srgbClr val="202124"/>
              </a:solidFill>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id" sz="1200">
                <a:solidFill>
                  <a:srgbClr val="202124"/>
                </a:solidFill>
                <a:latin typeface="Roboto"/>
                <a:ea typeface="Roboto"/>
                <a:cs typeface="Roboto"/>
                <a:sym typeface="Roboto"/>
              </a:rPr>
              <a:t>Early failure detection</a:t>
            </a:r>
            <a:r>
              <a:rPr lang="id" sz="1200">
                <a:solidFill>
                  <a:srgbClr val="202124"/>
                </a:solidFill>
                <a:latin typeface="Roboto"/>
                <a:ea typeface="Roboto"/>
                <a:cs typeface="Roboto"/>
                <a:sym typeface="Roboto"/>
              </a:rPr>
              <a:t> in the development cycle.</a:t>
            </a:r>
            <a:endParaRPr sz="1200">
              <a:solidFill>
                <a:srgbClr val="202124"/>
              </a:solidFill>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id" sz="1200">
                <a:solidFill>
                  <a:srgbClr val="202124"/>
                </a:solidFill>
                <a:latin typeface="Roboto"/>
                <a:ea typeface="Roboto"/>
                <a:cs typeface="Roboto"/>
                <a:sym typeface="Roboto"/>
              </a:rPr>
              <a:t>Safer code refactoring</a:t>
            </a:r>
            <a:r>
              <a:rPr lang="id" sz="1200">
                <a:solidFill>
                  <a:srgbClr val="202124"/>
                </a:solidFill>
                <a:latin typeface="Roboto"/>
                <a:ea typeface="Roboto"/>
                <a:cs typeface="Roboto"/>
                <a:sym typeface="Roboto"/>
              </a:rPr>
              <a:t>, letting you optimize code without worrying about regressions.</a:t>
            </a:r>
            <a:endParaRPr sz="1200">
              <a:solidFill>
                <a:srgbClr val="202124"/>
              </a:solidFill>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id" sz="1200">
                <a:solidFill>
                  <a:srgbClr val="202124"/>
                </a:solidFill>
                <a:latin typeface="Roboto"/>
                <a:ea typeface="Roboto"/>
                <a:cs typeface="Roboto"/>
                <a:sym typeface="Roboto"/>
              </a:rPr>
              <a:t>Stable development velocity</a:t>
            </a:r>
            <a:r>
              <a:rPr lang="id" sz="1200">
                <a:solidFill>
                  <a:srgbClr val="202124"/>
                </a:solidFill>
                <a:latin typeface="Roboto"/>
                <a:ea typeface="Roboto"/>
                <a:cs typeface="Roboto"/>
                <a:sym typeface="Roboto"/>
              </a:rPr>
              <a:t>, helping you minimize technical debt.</a:t>
            </a:r>
            <a:endParaRPr sz="1200">
              <a:solidFill>
                <a:srgbClr val="202124"/>
              </a:solidFill>
              <a:latin typeface="Roboto"/>
              <a:ea typeface="Roboto"/>
              <a:cs typeface="Roboto"/>
              <a:sym typeface="Roboto"/>
            </a:endParaRPr>
          </a:p>
          <a:p>
            <a:pPr indent="0" lvl="0" marL="0" rtl="0" algn="l">
              <a:spcBef>
                <a:spcPts val="60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25b910d40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25b910d40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25b910d4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25b910d4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25b910d40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25b910d40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25b910d4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25b910d4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25b910d40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25b910d40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cf6cdc16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cf6cdc16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cf6cdc1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cf6cdc1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cf6cdc16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cf6cdc16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Foundation components provide cross-cutting functionality like backwards compatibility, testing and Kotlin language support.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u="sng">
                <a:solidFill>
                  <a:srgbClr val="039BE5"/>
                </a:solidFill>
                <a:highlight>
                  <a:srgbClr val="FFFFFF"/>
                </a:highlight>
                <a:latin typeface="Roboto"/>
                <a:ea typeface="Roboto"/>
                <a:cs typeface="Roboto"/>
                <a:sym typeface="Roboto"/>
                <a:hlinkClick r:id="rId2"/>
              </a:rPr>
              <a:t>Architecture components</a:t>
            </a:r>
            <a:r>
              <a:rPr lang="id" sz="1200">
                <a:solidFill>
                  <a:srgbClr val="414141"/>
                </a:solidFill>
                <a:highlight>
                  <a:srgbClr val="FFFFFF"/>
                </a:highlight>
                <a:latin typeface="Roboto"/>
                <a:ea typeface="Roboto"/>
                <a:cs typeface="Roboto"/>
                <a:sym typeface="Roboto"/>
              </a:rPr>
              <a:t> help you design robust, testable and maintainable apps.</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Behavior components help your app integrate with standard Android services like notifications, permissions, sharing and the Assistant.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UI components provide widgets and helpers to make your app not only easy, but delightful to use.</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25b910d40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25b910d40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1f0ed600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1f0ed600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25b910d40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25b910d40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1eb6e44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1eb6e44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1eb6e447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1eb6e447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25b910d40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25b910d40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25b910d4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25b910d4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25b910d40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25b910d40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25b910d40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25b910d4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25b910d40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25b910d4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25b910d4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25b910d4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rgbClr val="000000"/>
              </a:buClr>
              <a:buSzPts val="1100"/>
              <a:buFont typeface="Arial"/>
              <a:buNone/>
            </a:pPr>
            <a:r>
              <a:rPr b="1" lang="id" sz="1200">
                <a:solidFill>
                  <a:srgbClr val="202124"/>
                </a:solidFill>
                <a:highlight>
                  <a:srgbClr val="FFFFFF"/>
                </a:highlight>
                <a:latin typeface="Roboto"/>
                <a:ea typeface="Roboto"/>
                <a:cs typeface="Roboto"/>
                <a:sym typeface="Roboto"/>
              </a:rPr>
              <a:t>Event</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rgbClr val="000000"/>
              </a:buClr>
              <a:buSzPts val="1100"/>
              <a:buFont typeface="Arial"/>
              <a:buNone/>
            </a:pPr>
            <a:r>
              <a:rPr lang="id" sz="1200">
                <a:solidFill>
                  <a:srgbClr val="202124"/>
                </a:solidFill>
                <a:highlight>
                  <a:srgbClr val="FFFFFF"/>
                </a:highlight>
                <a:latin typeface="Roboto"/>
                <a:ea typeface="Roboto"/>
                <a:cs typeface="Roboto"/>
                <a:sym typeface="Roboto"/>
              </a:rPr>
              <a:t>The lifecycle events that are dispatched from the framework and the </a:t>
            </a:r>
            <a:r>
              <a:rPr lang="id" u="sng">
                <a:solidFill>
                  <a:srgbClr val="039BE5"/>
                </a:solidFill>
                <a:highlight>
                  <a:srgbClr val="F1F3F4"/>
                </a:highlight>
                <a:latin typeface="Roboto Mono"/>
                <a:ea typeface="Roboto Mono"/>
                <a:cs typeface="Roboto Mono"/>
                <a:sym typeface="Roboto Mono"/>
                <a:hlinkClick r:id="rId2"/>
              </a:rPr>
              <a:t>Lifecycle</a:t>
            </a:r>
            <a:r>
              <a:rPr lang="id" sz="1200">
                <a:solidFill>
                  <a:srgbClr val="202124"/>
                </a:solidFill>
                <a:highlight>
                  <a:srgbClr val="FFFFFF"/>
                </a:highlight>
                <a:latin typeface="Roboto"/>
                <a:ea typeface="Roboto"/>
                <a:cs typeface="Roboto"/>
                <a:sym typeface="Roboto"/>
              </a:rPr>
              <a:t> class. These events map to the callback events in activities and fragments.</a:t>
            </a:r>
            <a:endParaRPr sz="1200">
              <a:solidFill>
                <a:srgbClr val="202124"/>
              </a:solidFill>
              <a:highlight>
                <a:srgbClr val="FFFFFF"/>
              </a:highlight>
              <a:latin typeface="Roboto"/>
              <a:ea typeface="Roboto"/>
              <a:cs typeface="Roboto"/>
              <a:sym typeface="Roboto"/>
            </a:endParaRPr>
          </a:p>
          <a:p>
            <a:pPr indent="0" lvl="0" marL="0" rtl="0" algn="l">
              <a:lnSpc>
                <a:spcPct val="150000"/>
              </a:lnSpc>
              <a:spcBef>
                <a:spcPts val="1200"/>
              </a:spcBef>
              <a:spcAft>
                <a:spcPts val="0"/>
              </a:spcAft>
              <a:buClr>
                <a:srgbClr val="000000"/>
              </a:buClr>
              <a:buSzPts val="1100"/>
              <a:buFont typeface="Arial"/>
              <a:buNone/>
            </a:pPr>
            <a:r>
              <a:rPr b="1" lang="id" sz="1200">
                <a:solidFill>
                  <a:srgbClr val="202124"/>
                </a:solidFill>
                <a:highlight>
                  <a:srgbClr val="FFFFFF"/>
                </a:highlight>
                <a:latin typeface="Roboto"/>
                <a:ea typeface="Roboto"/>
                <a:cs typeface="Roboto"/>
                <a:sym typeface="Roboto"/>
              </a:rPr>
              <a:t>State</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rgbClr val="000000"/>
              </a:buClr>
              <a:buSzPts val="1100"/>
              <a:buFont typeface="Arial"/>
              <a:buNone/>
            </a:pPr>
            <a:r>
              <a:rPr lang="id" sz="1200">
                <a:solidFill>
                  <a:srgbClr val="202124"/>
                </a:solidFill>
                <a:highlight>
                  <a:srgbClr val="FFFFFF"/>
                </a:highlight>
                <a:latin typeface="Roboto"/>
                <a:ea typeface="Roboto"/>
                <a:cs typeface="Roboto"/>
                <a:sym typeface="Roboto"/>
              </a:rPr>
              <a:t>The current state of the component tracked by the </a:t>
            </a:r>
            <a:r>
              <a:rPr lang="id" u="sng">
                <a:solidFill>
                  <a:srgbClr val="039BE5"/>
                </a:solidFill>
                <a:highlight>
                  <a:srgbClr val="F1F3F4"/>
                </a:highlight>
                <a:latin typeface="Roboto Mono"/>
                <a:ea typeface="Roboto Mono"/>
                <a:cs typeface="Roboto Mono"/>
                <a:sym typeface="Roboto Mono"/>
                <a:hlinkClick r:id="rId3"/>
              </a:rPr>
              <a:t>Lifecycle</a:t>
            </a:r>
            <a:r>
              <a:rPr lang="id" sz="1200">
                <a:solidFill>
                  <a:srgbClr val="202124"/>
                </a:solidFill>
                <a:highlight>
                  <a:srgbClr val="FFFFFF"/>
                </a:highlight>
                <a:latin typeface="Roboto"/>
                <a:ea typeface="Roboto"/>
                <a:cs typeface="Roboto"/>
                <a:sym typeface="Roboto"/>
              </a:rPr>
              <a:t> object.</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25b910d4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25b910d4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25b910d40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25b910d40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id" sz="1050">
                <a:latin typeface="Roboto"/>
                <a:ea typeface="Roboto"/>
                <a:cs typeface="Roboto"/>
                <a:sym typeface="Roboto"/>
              </a:rPr>
              <a:t>Entity: When working with </a:t>
            </a:r>
            <a:r>
              <a:rPr lang="id" sz="1050" u="sng">
                <a:solidFill>
                  <a:srgbClr val="1A73E8"/>
                </a:solidFill>
                <a:latin typeface="Roboto"/>
                <a:ea typeface="Roboto"/>
                <a:cs typeface="Roboto"/>
                <a:sym typeface="Roboto"/>
                <a:hlinkClick r:id="rId2"/>
              </a:rPr>
              <a:t>Room</a:t>
            </a:r>
            <a:r>
              <a:rPr lang="id" sz="1050">
                <a:latin typeface="Roboto"/>
                <a:ea typeface="Roboto"/>
                <a:cs typeface="Roboto"/>
                <a:sym typeface="Roboto"/>
              </a:rPr>
              <a:t>, this is an annotated class that describes a database table.</a:t>
            </a:r>
            <a:endParaRPr sz="105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id" sz="1050">
                <a:latin typeface="Roboto"/>
                <a:ea typeface="Roboto"/>
                <a:cs typeface="Roboto"/>
                <a:sym typeface="Roboto"/>
              </a:rPr>
              <a:t>SQLite database: On the device, data is stored in an SQLite database. The Room persistence library creates and maintains this database for you.</a:t>
            </a:r>
            <a:endParaRPr sz="105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id" sz="1050">
                <a:latin typeface="Roboto"/>
                <a:ea typeface="Roboto"/>
                <a:cs typeface="Roboto"/>
                <a:sym typeface="Roboto"/>
              </a:rPr>
              <a:t>DAO: Data access object. A mapping of SQL queries to functions. When you use a DAO, you call the methods, and Room takes care of the rest.</a:t>
            </a:r>
            <a:endParaRPr sz="105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id" sz="1050">
                <a:latin typeface="Roboto"/>
                <a:ea typeface="Roboto"/>
                <a:cs typeface="Roboto"/>
                <a:sym typeface="Roboto"/>
              </a:rPr>
              <a:t>Room database: Database layer on top of SQLite database that takes care of mundane tasks that you used to handle with an </a:t>
            </a:r>
            <a:r>
              <a:rPr lang="id" sz="1050">
                <a:highlight>
                  <a:srgbClr val="E8EAED"/>
                </a:highlight>
              </a:rPr>
              <a:t>SQLiteOpenHelper</a:t>
            </a:r>
            <a:r>
              <a:rPr lang="id" sz="1050">
                <a:latin typeface="Roboto"/>
                <a:ea typeface="Roboto"/>
                <a:cs typeface="Roboto"/>
                <a:sym typeface="Roboto"/>
              </a:rPr>
              <a:t>. Database holder that serves as an access point to the underlying SQLite database. The Room database uses the DAO to issue queries to the SQLite database.</a:t>
            </a:r>
            <a:endParaRPr sz="105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id" sz="1050">
                <a:latin typeface="Roboto"/>
                <a:ea typeface="Roboto"/>
                <a:cs typeface="Roboto"/>
                <a:sym typeface="Roboto"/>
              </a:rPr>
              <a:t>Repository: A class that you create. You use the Repository for managing multiple data sources.</a:t>
            </a:r>
            <a:endParaRPr sz="105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id" sz="1050">
                <a:latin typeface="Roboto"/>
                <a:ea typeface="Roboto"/>
                <a:cs typeface="Roboto"/>
                <a:sym typeface="Roboto"/>
              </a:rPr>
              <a:t>ViewModel: Provides data to the UI. Acts as a communication center between the Repository and the UI. Hides where the data originates from the UI. ViewModel instances survive Activity/Fragment recreation.</a:t>
            </a:r>
            <a:endParaRPr sz="105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id" sz="1050">
                <a:latin typeface="Roboto"/>
                <a:ea typeface="Roboto"/>
                <a:cs typeface="Roboto"/>
                <a:sym typeface="Roboto"/>
              </a:rPr>
              <a:t>LiveData: A data holder class that can be </a:t>
            </a:r>
            <a:r>
              <a:rPr lang="id" sz="1050" u="sng">
                <a:solidFill>
                  <a:srgbClr val="1A73E8"/>
                </a:solidFill>
                <a:latin typeface="Roboto"/>
                <a:ea typeface="Roboto"/>
                <a:cs typeface="Roboto"/>
                <a:sym typeface="Roboto"/>
                <a:hlinkClick r:id="rId3"/>
              </a:rPr>
              <a:t>observed</a:t>
            </a:r>
            <a:r>
              <a:rPr lang="id" sz="1050">
                <a:latin typeface="Roboto"/>
                <a:ea typeface="Roboto"/>
                <a:cs typeface="Roboto"/>
                <a:sym typeface="Roboto"/>
              </a:rPr>
              <a:t>. Always holds/caches latest version of data. Notifies its observers when the data has changed. </a:t>
            </a:r>
            <a:r>
              <a:rPr lang="id" sz="1050">
                <a:highlight>
                  <a:srgbClr val="E8EAED"/>
                </a:highlight>
              </a:rPr>
              <a:t>LiveData</a:t>
            </a:r>
            <a:r>
              <a:rPr lang="id" sz="1050">
                <a:latin typeface="Roboto"/>
                <a:ea typeface="Roboto"/>
                <a:cs typeface="Roboto"/>
                <a:sym typeface="Roboto"/>
              </a:rPr>
              <a:t> is lifecycle aware. UI components just observe relevant data and don't stop or resume observation. LiveData automatically manages all of this since it's aware of the relevant lifecycle status changes while observing.</a:t>
            </a:r>
            <a:endParaRPr sz="1050">
              <a:latin typeface="Roboto"/>
              <a:ea typeface="Roboto"/>
              <a:cs typeface="Roboto"/>
              <a:sym typeface="Roboto"/>
            </a:endParaRPr>
          </a:p>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1f0ed600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1f0ed600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1f0ed600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1f0ed600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1f0ed600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1f0ed600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25b910d40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25b910d40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26f2bb6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26f2bb6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1eb6e447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1eb6e447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1eb6e447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1eb6e447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1eb6e447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1eb6e447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25b910d40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25b910d40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1eb6e447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1eb6e447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25b910d40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25b910d40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1f0ed600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1f0ed600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1f0ed600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1f0ed600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1f0ed600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1f0ed600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cf6cdc16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cf6cdc16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Foundation components provide cross-cutting functionality like backwards compatibility, testing and Kotlin language support.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u="sng">
                <a:solidFill>
                  <a:srgbClr val="039BE5"/>
                </a:solidFill>
                <a:highlight>
                  <a:srgbClr val="FFFFFF"/>
                </a:highlight>
                <a:latin typeface="Roboto"/>
                <a:ea typeface="Roboto"/>
                <a:cs typeface="Roboto"/>
                <a:sym typeface="Roboto"/>
                <a:hlinkClick r:id="rId2"/>
              </a:rPr>
              <a:t>Architecture components</a:t>
            </a:r>
            <a:r>
              <a:rPr lang="id" sz="1200">
                <a:solidFill>
                  <a:srgbClr val="414141"/>
                </a:solidFill>
                <a:highlight>
                  <a:srgbClr val="FFFFFF"/>
                </a:highlight>
                <a:latin typeface="Roboto"/>
                <a:ea typeface="Roboto"/>
                <a:cs typeface="Roboto"/>
                <a:sym typeface="Roboto"/>
              </a:rPr>
              <a:t> help you design robust, testable and maintainable apps.</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Behavior components help your app integrate with standard Android services like notifications, permissions, sharing and the Assistant.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UI components provide widgets and helpers to make your app not only easy, but delightful to use.</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25b910d4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25b910d4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id" sz="1200">
                <a:solidFill>
                  <a:srgbClr val="202124"/>
                </a:solidFill>
                <a:latin typeface="Roboto"/>
                <a:ea typeface="Roboto"/>
                <a:cs typeface="Roboto"/>
                <a:sym typeface="Roboto"/>
              </a:rPr>
              <a:t>Jetpack is a collection of Android software components to make it easier for you to develop great Android apps. These components help you follow best practices, free you from writing boilerplate code, and simplify complex tasks, so you can focus on the code you care about.</a:t>
            </a:r>
            <a:endParaRPr sz="1200">
              <a:solidFill>
                <a:srgbClr val="202124"/>
              </a:solidFill>
              <a:latin typeface="Roboto"/>
              <a:ea typeface="Roboto"/>
              <a:cs typeface="Roboto"/>
              <a:sym typeface="Roboto"/>
            </a:endParaRPr>
          </a:p>
          <a:p>
            <a:pPr indent="0" lvl="0" marL="0" rtl="0" algn="l">
              <a:lnSpc>
                <a:spcPct val="115000"/>
              </a:lnSpc>
              <a:spcBef>
                <a:spcPts val="1200"/>
              </a:spcBef>
              <a:spcAft>
                <a:spcPts val="0"/>
              </a:spcAft>
              <a:buClr>
                <a:srgbClr val="000000"/>
              </a:buClr>
              <a:buSzPts val="1100"/>
              <a:buFont typeface="Arial"/>
              <a:buNone/>
            </a:pPr>
            <a:r>
              <a:rPr lang="id" sz="1200">
                <a:solidFill>
                  <a:srgbClr val="202124"/>
                </a:solidFill>
                <a:latin typeface="Roboto"/>
                <a:ea typeface="Roboto"/>
                <a:cs typeface="Roboto"/>
                <a:sym typeface="Roboto"/>
              </a:rPr>
              <a:t>Jetpack comprises the </a:t>
            </a:r>
            <a:r>
              <a:rPr lang="id" sz="1200" u="sng">
                <a:solidFill>
                  <a:srgbClr val="039BE5"/>
                </a:solidFill>
                <a:latin typeface="Roboto"/>
                <a:ea typeface="Roboto"/>
                <a:cs typeface="Roboto"/>
                <a:sym typeface="Roboto"/>
                <a:hlinkClick r:id="rId2"/>
              </a:rPr>
              <a:t>androidx.*</a:t>
            </a:r>
            <a:r>
              <a:rPr lang="id" sz="1200">
                <a:solidFill>
                  <a:srgbClr val="202124"/>
                </a:solidFill>
                <a:latin typeface="Roboto"/>
                <a:ea typeface="Roboto"/>
                <a:cs typeface="Roboto"/>
                <a:sym typeface="Roboto"/>
              </a:rPr>
              <a:t> package libraries, unbundled from the platform APIs. This means that it offers backward compatibility and is updated more frequently than the Android platform, making sure you always have access to the latest and greatest versions of the Jetpack components.</a:t>
            </a:r>
            <a:endParaRPr sz="1200">
              <a:solidFill>
                <a:srgbClr val="202124"/>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1f0ed600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1f0ed600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cf6cdc16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cf6cdc16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1f0ed600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1f0ed600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1f0ed6005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1f0ed6005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1f0ed6005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1f0ed6005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1f0ed6005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1f0ed6005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1f0ed600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1f0ed600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51f0ed6005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1f0ed6005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1f0ed6005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1f0ed6005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1f0ed600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1f0ed600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25b910d4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25b910d4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Components are individually adoptable but built to work together while taking advantage of Kotlin language features that make you more productive.</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Android Jetpack manages tedious activities like background tasks, navigation, and lifecycle management, so you can focus on what makes your app great.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Built around modern design practices, Android Jetpack components enable fewer crashes and less memory leaked with backwards-compatibility baked in.</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1f0ed600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1f0ed600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1f0ed600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1f0ed600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1f0ed6005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1f0ed6005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1f0ed6005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1f0ed600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1f0ed6005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1f0ed6005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1f0ed6005_1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1f0ed6005_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1f0ed6005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1f0ed6005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1f0ed6005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51f0ed6005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1f0ed6005_1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1f0ed6005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cf6cdc1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cf6cdc1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Foundation components provide cross-cutting functionality like backwards compatibility, testing and Kotlin language support.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u="sng">
                <a:solidFill>
                  <a:srgbClr val="039BE5"/>
                </a:solidFill>
                <a:highlight>
                  <a:srgbClr val="FFFFFF"/>
                </a:highlight>
                <a:latin typeface="Roboto"/>
                <a:ea typeface="Roboto"/>
                <a:cs typeface="Roboto"/>
                <a:sym typeface="Roboto"/>
                <a:hlinkClick r:id="rId2"/>
              </a:rPr>
              <a:t>Architecture components</a:t>
            </a:r>
            <a:r>
              <a:rPr lang="id" sz="1200">
                <a:solidFill>
                  <a:srgbClr val="414141"/>
                </a:solidFill>
                <a:highlight>
                  <a:srgbClr val="FFFFFF"/>
                </a:highlight>
                <a:latin typeface="Roboto"/>
                <a:ea typeface="Roboto"/>
                <a:cs typeface="Roboto"/>
                <a:sym typeface="Roboto"/>
              </a:rPr>
              <a:t> help you design robust, testable and maintainable apps.</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Behavior components help your app integrate with standard Android services like notifications, permissions, sharing and the Assistant.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UI components provide widgets and helpers to make your app not only easy, but delightful to use.</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25b910d4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25b910d4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Foundation components provide cross-cutting functionality like backwards compatibility, testing and Kotlin language support.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u="sng">
                <a:solidFill>
                  <a:srgbClr val="039BE5"/>
                </a:solidFill>
                <a:highlight>
                  <a:srgbClr val="FFFFFF"/>
                </a:highlight>
                <a:latin typeface="Roboto"/>
                <a:ea typeface="Roboto"/>
                <a:cs typeface="Roboto"/>
                <a:sym typeface="Roboto"/>
                <a:hlinkClick r:id="rId2"/>
              </a:rPr>
              <a:t>Architecture components</a:t>
            </a:r>
            <a:r>
              <a:rPr lang="id" sz="1200">
                <a:solidFill>
                  <a:srgbClr val="414141"/>
                </a:solidFill>
                <a:highlight>
                  <a:srgbClr val="FFFFFF"/>
                </a:highlight>
                <a:latin typeface="Roboto"/>
                <a:ea typeface="Roboto"/>
                <a:cs typeface="Roboto"/>
                <a:sym typeface="Roboto"/>
              </a:rPr>
              <a:t> help you design robust, testable and maintainable apps.</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Behavior components help your app integrate with standard Android services like notifications, permissions, sharing and the Assistant.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UI components provide widgets and helpers to make your app not only easy, but delightful to use.</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1f0ed6005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1f0ed6005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51f0ed6005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1f0ed6005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1f0ed6005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1f0ed6005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1f0ed6005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1f0ed6005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1f0ed6005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1f0ed6005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1f0ed6005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1f0ed6005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5cf6cdc16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cf6cdc16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5cf6cdc1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5cf6cdc1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5cf6cdc16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cf6cdc16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5cf6cdc16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5cf6cdc16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cf6cdc16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cf6cdc16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Foundation components provide cross-cutting functionality like backwards compatibility, testing and Kotlin language support.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u="sng">
                <a:solidFill>
                  <a:srgbClr val="039BE5"/>
                </a:solidFill>
                <a:highlight>
                  <a:srgbClr val="FFFFFF"/>
                </a:highlight>
                <a:latin typeface="Roboto"/>
                <a:ea typeface="Roboto"/>
                <a:cs typeface="Roboto"/>
                <a:sym typeface="Roboto"/>
                <a:hlinkClick r:id="rId2"/>
              </a:rPr>
              <a:t>Architecture components</a:t>
            </a:r>
            <a:r>
              <a:rPr lang="id" sz="1200">
                <a:solidFill>
                  <a:srgbClr val="414141"/>
                </a:solidFill>
                <a:highlight>
                  <a:srgbClr val="FFFFFF"/>
                </a:highlight>
                <a:latin typeface="Roboto"/>
                <a:ea typeface="Roboto"/>
                <a:cs typeface="Roboto"/>
                <a:sym typeface="Roboto"/>
              </a:rPr>
              <a:t> help you design robust, testable and maintainable apps.</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Behavior components help your app integrate with standard Android services like notifications, permissions, sharing and the Assistant.</a:t>
            </a:r>
            <a:endParaRPr sz="1200">
              <a:solidFill>
                <a:srgbClr val="414141"/>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UI components provide widgets and helpers to make your app not only easy, but delightful to use.</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cf6cdc16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cf6cdc16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5cf6cdc16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5cf6cdc16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cf6cdc16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cf6cdc16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cf6cdc16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cf6cdc16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1f0ed6005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1f0ed6005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25b910d4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25b910d4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eveloper.android.com/reference/kotlin/androidx/benchmark/BenchmarkRule.html" TargetMode="External"/><Relationship Id="rId4" Type="http://schemas.openxmlformats.org/officeDocument/2006/relationships/hyperlink" Target="https://developer.android.com/studio/profile/benchmark.html#write-benchmark" TargetMode="External"/><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eveloper.android.com/reference/android/content/SharedPreferences" TargetMode="External"/><Relationship Id="rId4" Type="http://schemas.openxmlformats.org/officeDocument/2006/relationships/hyperlink" Target="https://developer.android.com/training/articles/keystore" TargetMode="External"/><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gif"/><Relationship Id="rId4" Type="http://schemas.openxmlformats.org/officeDocument/2006/relationships/image" Target="../media/image2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6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7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7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5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developer.android.com/topic/libraries/architecture/navigation/navigation-implement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eveloper.android.com/reference/androidx/paging/PositionalDataSource" TargetMode="External"/><Relationship Id="rId4" Type="http://schemas.openxmlformats.org/officeDocument/2006/relationships/hyperlink" Target="https://developer.android.com/reference/androidx/paging/PositionalDataSource" TargetMode="External"/><Relationship Id="rId5" Type="http://schemas.openxmlformats.org/officeDocument/2006/relationships/hyperlink" Target="https://developer.android.com/topic/libraries/architecture/navigation/navigation-implement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developer.android.com/topic/libraries/architecture/navigation/navigation-implement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developer.android.com/topic/libraries/architecture/navigation/navigation-implementing" TargetMode="External"/><Relationship Id="rId4" Type="http://schemas.openxmlformats.org/officeDocument/2006/relationships/hyperlink" Target="https://developer.android.com/topic/libraries/architecture/navigation/navigation-implementing" TargetMode="External"/><Relationship Id="rId5" Type="http://schemas.openxmlformats.org/officeDocument/2006/relationships/hyperlink" Target="https://developer.android.com/studio/preview/"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developer.android.com/training/camerax/preview" TargetMode="External"/><Relationship Id="rId4" Type="http://schemas.openxmlformats.org/officeDocument/2006/relationships/hyperlink" Target="https://developer.android.com/training/camerax/analyze" TargetMode="External"/><Relationship Id="rId5" Type="http://schemas.openxmlformats.org/officeDocument/2006/relationships/hyperlink" Target="https://developer.android.com/training/camerax/take-photo" TargetMode="External"/><Relationship Id="rId6"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developer.android.com/reference/android/app/DownloadManager.Query.html" TargetMode="External"/><Relationship Id="rId4" Type="http://schemas.openxmlformats.org/officeDocument/2006/relationships/hyperlink" Target="https://developer.android.com/reference/android/app/DownloadManager.Query.html" TargetMode="External"/><Relationship Id="rId5" Type="http://schemas.openxmlformats.org/officeDocument/2006/relationships/hyperlink" Target="https://developer.android.com/reference/android/app/DownloadManager.Request.html" TargetMode="External"/><Relationship Id="rId6" Type="http://schemas.openxmlformats.org/officeDocument/2006/relationships/hyperlink" Target="https://developer.android.com/reference/android/app/DownloadManager.Request.html" TargetMode="External"/><Relationship Id="rId7" Type="http://schemas.openxmlformats.org/officeDocument/2006/relationships/image" Target="../media/image75.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developer.android.com/reference/android/support/v4/app/NotificationCompat.Builder.html#setSmallIcon(int)" TargetMode="External"/><Relationship Id="rId4" Type="http://schemas.openxmlformats.org/officeDocument/2006/relationships/hyperlink" Target="https://developer.android.com/reference/android/support/v4/app/NotificationCompat.Builder.html#setWhen(long)" TargetMode="External"/><Relationship Id="rId9" Type="http://schemas.openxmlformats.org/officeDocument/2006/relationships/image" Target="../media/image46.png"/><Relationship Id="rId5" Type="http://schemas.openxmlformats.org/officeDocument/2006/relationships/hyperlink" Target="https://developer.android.com/reference/android/support/v4/app/NotificationCompat.Builder.html#setShowWhen(boolean)" TargetMode="External"/><Relationship Id="rId6" Type="http://schemas.openxmlformats.org/officeDocument/2006/relationships/hyperlink" Target="https://developer.android.com/reference/android/support/v4/app/NotificationCompat.Builder.html#setLargeIcon(android.graphics.Bitmap)" TargetMode="External"/><Relationship Id="rId7" Type="http://schemas.openxmlformats.org/officeDocument/2006/relationships/hyperlink" Target="https://developer.android.com/reference/android/support/v4/app/NotificationCompat.Builder.html#setContentTitle(java.lang.CharSequence)" TargetMode="External"/><Relationship Id="rId8" Type="http://schemas.openxmlformats.org/officeDocument/2006/relationships/hyperlink" Target="https://developer.android.com/reference/android/support/v4/app/NotificationCompat.Builder.html#setContentText(java.lang.CharSequenc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6.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7.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7.gif"/><Relationship Id="rId4" Type="http://schemas.openxmlformats.org/officeDocument/2006/relationships/image" Target="../media/image74.gif"/><Relationship Id="rId5" Type="http://schemas.openxmlformats.org/officeDocument/2006/relationships/image" Target="../media/image72.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8.png"/><Relationship Id="rId4" Type="http://schemas.openxmlformats.org/officeDocument/2006/relationships/image" Target="../media/image71.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9.png"/><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5.gif"/><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developers.google.com/training/certification/associate-android-developer/study-guide/android-core" TargetMode="External"/><Relationship Id="rId4" Type="http://schemas.openxmlformats.org/officeDocument/2006/relationships/hyperlink" Target="https://developers.google.com/training/certification/associate-android-developer/study-guide/android-core" TargetMode="External"/><Relationship Id="rId11" Type="http://schemas.openxmlformats.org/officeDocument/2006/relationships/hyperlink" Target="https://developers.google.com/training/certification/associate-android-developer/study-guide/testing" TargetMode="External"/><Relationship Id="rId10" Type="http://schemas.openxmlformats.org/officeDocument/2006/relationships/hyperlink" Target="https://developers.google.com/training/certification/associate-android-developer/study-guide/debugging" TargetMode="External"/><Relationship Id="rId12" Type="http://schemas.openxmlformats.org/officeDocument/2006/relationships/hyperlink" Target="https://developers.google.com/training/certification/associate-android-developer/study-guide/testing" TargetMode="External"/><Relationship Id="rId9" Type="http://schemas.openxmlformats.org/officeDocument/2006/relationships/hyperlink" Target="https://developers.google.com/training/certification/associate-android-developer/study-guide/debugging" TargetMode="External"/><Relationship Id="rId5" Type="http://schemas.openxmlformats.org/officeDocument/2006/relationships/hyperlink" Target="https://developers.google.com/training/certification/associate-android-developer/study-guide/user-interface" TargetMode="External"/><Relationship Id="rId6" Type="http://schemas.openxmlformats.org/officeDocument/2006/relationships/hyperlink" Target="https://developers.google.com/training/certification/associate-android-developer/study-guide/user-interface" TargetMode="External"/><Relationship Id="rId7" Type="http://schemas.openxmlformats.org/officeDocument/2006/relationships/hyperlink" Target="https://developers.google.com/training/certification/associate-android-developer/study-guide/data-management" TargetMode="External"/><Relationship Id="rId8" Type="http://schemas.openxmlformats.org/officeDocument/2006/relationships/hyperlink" Target="https://developers.google.com/training/certification/associate-android-developer/study-guide/data-managemen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developers.google.com/training/certification/associate-android-developer/study-guide/testing"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developers.google.com/training/certification/associate-android-developer/study-guide/test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developers.google.com/training/certification/associate-android-developer/study-guide/testin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developers.google.com/training/certification/associate-android-developer/study-guide/testin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developers.google.com/training/certification/associate-android-developer/study-guide/testing"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0.png"/><Relationship Id="rId4" Type="http://schemas.openxmlformats.org/officeDocument/2006/relationships/image" Target="../media/image83.png"/><Relationship Id="rId5" Type="http://schemas.openxmlformats.org/officeDocument/2006/relationships/image" Target="../media/image81.png"/><Relationship Id="rId6"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8.png"/><Relationship Id="rId4" Type="http://schemas.openxmlformats.org/officeDocument/2006/relationships/image" Target="../media/image88.gif"/><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0" lang="id"/>
              <a:t>Build Applications Faster with </a:t>
            </a:r>
            <a:r>
              <a:rPr lang="id"/>
              <a:t>Android Jetpack</a:t>
            </a:r>
            <a:endParaRPr/>
          </a:p>
          <a:p>
            <a:pPr indent="0" lvl="0" marL="0" rtl="0" algn="l">
              <a:spcBef>
                <a:spcPts val="0"/>
              </a:spcBef>
              <a:spcAft>
                <a:spcPts val="0"/>
              </a:spcAft>
              <a:buNone/>
            </a:pPr>
            <a:r>
              <a:t/>
            </a:r>
            <a:endParaRPr/>
          </a:p>
        </p:txBody>
      </p:sp>
      <p:sp>
        <p:nvSpPr>
          <p:cNvPr id="87" name="Google Shape;87;p13"/>
          <p:cNvSpPr txBox="1"/>
          <p:nvPr/>
        </p:nvSpPr>
        <p:spPr>
          <a:xfrm>
            <a:off x="729625" y="3172900"/>
            <a:ext cx="7688100" cy="7329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b="1" lang="id" sz="1800">
                <a:latin typeface="Roboto"/>
                <a:ea typeface="Roboto"/>
                <a:cs typeface="Roboto"/>
                <a:sym typeface="Roboto"/>
              </a:rPr>
              <a:t>Gilang Ramadhan</a:t>
            </a:r>
            <a:r>
              <a:rPr lang="id"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r">
              <a:lnSpc>
                <a:spcPct val="90000"/>
              </a:lnSpc>
              <a:spcBef>
                <a:spcPts val="0"/>
              </a:spcBef>
              <a:spcAft>
                <a:spcPts val="0"/>
              </a:spcAft>
              <a:buNone/>
            </a:pPr>
            <a:r>
              <a:rPr lang="id" sz="1800">
                <a:latin typeface="Roboto Light"/>
                <a:ea typeface="Roboto Light"/>
                <a:cs typeface="Roboto Light"/>
                <a:sym typeface="Roboto Light"/>
              </a:rPr>
              <a:t>Academy Content Writer at Dicoding</a:t>
            </a:r>
            <a:endParaRPr sz="1800">
              <a:latin typeface="Roboto Light"/>
              <a:ea typeface="Roboto Light"/>
              <a:cs typeface="Roboto Light"/>
              <a:sym typeface="Roboto Light"/>
            </a:endParaRPr>
          </a:p>
          <a:p>
            <a:pPr indent="0" lvl="0" marL="0" rtl="0" algn="l">
              <a:spcBef>
                <a:spcPts val="0"/>
              </a:spcBef>
              <a:spcAft>
                <a:spcPts val="0"/>
              </a:spcAft>
              <a:buNone/>
            </a:pPr>
            <a:r>
              <a:t/>
            </a:r>
            <a:endParaRPr sz="1600">
              <a:solidFill>
                <a:srgbClr val="595959"/>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Foundation - </a:t>
            </a:r>
            <a:r>
              <a:rPr b="0" lang="id" sz="3000">
                <a:solidFill>
                  <a:srgbClr val="000000"/>
                </a:solidFill>
                <a:latin typeface="Roboto"/>
                <a:ea typeface="Roboto"/>
                <a:cs typeface="Roboto"/>
                <a:sym typeface="Roboto"/>
              </a:rPr>
              <a:t>Android KTX</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156" name="Google Shape;156;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b="1" lang="id" sz="1400">
                <a:solidFill>
                  <a:srgbClr val="37474F"/>
                </a:solidFill>
                <a:latin typeface="Roboto"/>
                <a:ea typeface="Roboto"/>
                <a:cs typeface="Roboto"/>
                <a:sym typeface="Roboto"/>
              </a:rPr>
              <a:t>Getting Started</a:t>
            </a:r>
            <a:endParaRPr sz="1050">
              <a:solidFill>
                <a:srgbClr val="37474F"/>
              </a:solidFill>
              <a:highlight>
                <a:srgbClr val="F1F3F4"/>
              </a:highlight>
              <a:latin typeface="Roboto"/>
              <a:ea typeface="Roboto"/>
              <a:cs typeface="Roboto"/>
              <a:sym typeface="Roboto"/>
            </a:endParaRPr>
          </a:p>
          <a:p>
            <a:pPr indent="0" lvl="0" marL="0" marR="762000" rtl="0" algn="l">
              <a:lnSpc>
                <a:spcPct val="100000"/>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dependencies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00000"/>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implementation </a:t>
            </a:r>
            <a:r>
              <a:rPr b="1" lang="id" sz="1050">
                <a:solidFill>
                  <a:srgbClr val="0D904F"/>
                </a:solidFill>
                <a:highlight>
                  <a:srgbClr val="F1F3F4"/>
                </a:highlight>
                <a:latin typeface="Roboto Mono"/>
                <a:ea typeface="Roboto Mono"/>
                <a:cs typeface="Roboto Mono"/>
                <a:sym typeface="Roboto Mono"/>
              </a:rPr>
              <a:t>'androidx.core:core-ktx:1.0.0'</a:t>
            </a:r>
            <a:endParaRPr b="1"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1400">
              <a:solidFill>
                <a:srgbClr val="414141"/>
              </a:solidFill>
              <a:highlight>
                <a:srgbClr val="FFFFFF"/>
              </a:highlight>
              <a:latin typeface="Roboto"/>
              <a:ea typeface="Roboto"/>
              <a:cs typeface="Roboto"/>
              <a:sym typeface="Roboto"/>
            </a:endParaRPr>
          </a:p>
        </p:txBody>
      </p:sp>
      <p:pic>
        <p:nvPicPr>
          <p:cNvPr id="157" name="Google Shape;157;p22"/>
          <p:cNvPicPr preferRelativeResize="0"/>
          <p:nvPr/>
        </p:nvPicPr>
        <p:blipFill>
          <a:blip r:embed="rId3">
            <a:alphaModFix/>
          </a:blip>
          <a:stretch>
            <a:fillRect/>
          </a:stretch>
        </p:blipFill>
        <p:spPr>
          <a:xfrm>
            <a:off x="7299050" y="4554890"/>
            <a:ext cx="1680400" cy="425400"/>
          </a:xfrm>
          <a:prstGeom prst="rect">
            <a:avLst/>
          </a:prstGeom>
          <a:noFill/>
          <a:ln>
            <a:noFill/>
          </a:ln>
        </p:spPr>
      </p:pic>
      <p:sp>
        <p:nvSpPr>
          <p:cNvPr id="158" name="Google Shape;158;p22"/>
          <p:cNvSpPr txBox="1"/>
          <p:nvPr/>
        </p:nvSpPr>
        <p:spPr>
          <a:xfrm>
            <a:off x="729450" y="3107975"/>
            <a:ext cx="4815300" cy="1548300"/>
          </a:xfrm>
          <a:prstGeom prst="rect">
            <a:avLst/>
          </a:prstGeom>
          <a:noFill/>
          <a:ln>
            <a:noFill/>
          </a:ln>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b="1" lang="id">
                <a:solidFill>
                  <a:srgbClr val="37474F"/>
                </a:solidFill>
                <a:latin typeface="Roboto"/>
                <a:ea typeface="Roboto"/>
                <a:cs typeface="Roboto"/>
                <a:sym typeface="Roboto"/>
              </a:rPr>
              <a:t>Before</a:t>
            </a:r>
            <a:endParaRPr b="1">
              <a:solidFill>
                <a:srgbClr val="37474F"/>
              </a:solidFill>
              <a:latin typeface="Roboto"/>
              <a:ea typeface="Roboto"/>
              <a:cs typeface="Roboto"/>
              <a:sym typeface="Robot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sharedPreferences.edit()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.putBoolean(</a:t>
            </a:r>
            <a:r>
              <a:rPr lang="id" sz="1050">
                <a:solidFill>
                  <a:srgbClr val="0D904F"/>
                </a:solidFill>
                <a:highlight>
                  <a:srgbClr val="F1F3F4"/>
                </a:highlight>
                <a:latin typeface="Roboto Mono"/>
                <a:ea typeface="Roboto Mono"/>
                <a:cs typeface="Roboto Mono"/>
                <a:sym typeface="Roboto Mono"/>
              </a:rPr>
              <a:t>"key"</a:t>
            </a:r>
            <a:r>
              <a:rPr lang="id" sz="1050">
                <a:solidFill>
                  <a:srgbClr val="37474F"/>
                </a:solidFill>
                <a:highlight>
                  <a:srgbClr val="F1F3F4"/>
                </a:highlight>
                <a:latin typeface="Roboto Mono"/>
                <a:ea typeface="Roboto Mono"/>
                <a:cs typeface="Roboto Mono"/>
                <a:sym typeface="Roboto Mono"/>
              </a:rPr>
              <a:t>, value)</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.apply()</a:t>
            </a:r>
            <a:endParaRPr sz="1050">
              <a:solidFill>
                <a:srgbClr val="37474F"/>
              </a:solidFill>
              <a:highlight>
                <a:srgbClr val="F1F3F4"/>
              </a:highlight>
              <a:latin typeface="Roboto Mono"/>
              <a:ea typeface="Roboto Mono"/>
              <a:cs typeface="Roboto Mono"/>
              <a:sym typeface="Roboto Mono"/>
            </a:endParaRPr>
          </a:p>
        </p:txBody>
      </p:sp>
      <p:sp>
        <p:nvSpPr>
          <p:cNvPr id="159" name="Google Shape;159;p22"/>
          <p:cNvSpPr txBox="1"/>
          <p:nvPr/>
        </p:nvSpPr>
        <p:spPr>
          <a:xfrm>
            <a:off x="5304000" y="3107975"/>
            <a:ext cx="3458400" cy="923400"/>
          </a:xfrm>
          <a:prstGeom prst="rect">
            <a:avLst/>
          </a:prstGeom>
          <a:noFill/>
          <a:ln>
            <a:noFill/>
          </a:ln>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b="1" lang="id">
                <a:solidFill>
                  <a:srgbClr val="37474F"/>
                </a:solidFill>
                <a:latin typeface="Roboto"/>
                <a:ea typeface="Roboto"/>
                <a:cs typeface="Roboto"/>
                <a:sym typeface="Roboto"/>
              </a:rPr>
              <a:t>After</a:t>
            </a:r>
            <a:endParaRPr sz="1050">
              <a:solidFill>
                <a:srgbClr val="37474F"/>
              </a:solidFill>
              <a:highlight>
                <a:srgbClr val="F1F3F4"/>
              </a:highlight>
              <a:latin typeface="Roboto"/>
              <a:ea typeface="Roboto"/>
              <a:cs typeface="Roboto"/>
              <a:sym typeface="Robot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sharedPreferences.edit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putBoolean(</a:t>
            </a:r>
            <a:r>
              <a:rPr lang="id" sz="1050">
                <a:solidFill>
                  <a:srgbClr val="0D904F"/>
                </a:solidFill>
                <a:highlight>
                  <a:srgbClr val="F1F3F4"/>
                </a:highlight>
                <a:latin typeface="Roboto Mono"/>
                <a:ea typeface="Roboto Mono"/>
                <a:cs typeface="Roboto Mono"/>
                <a:sym typeface="Roboto Mono"/>
              </a:rPr>
              <a:t>"key"</a:t>
            </a:r>
            <a:r>
              <a:rPr lang="id" sz="1050">
                <a:solidFill>
                  <a:srgbClr val="37474F"/>
                </a:solidFill>
                <a:highlight>
                  <a:srgbClr val="F1F3F4"/>
                </a:highlight>
                <a:latin typeface="Roboto Mono"/>
                <a:ea typeface="Roboto Mono"/>
                <a:cs typeface="Roboto Mono"/>
                <a:sym typeface="Roboto Mono"/>
              </a:rPr>
              <a:t>, value)</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p:txBody>
      </p:sp>
      <p:sp>
        <p:nvSpPr>
          <p:cNvPr id="160" name="Google Shape;160;p22"/>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Write more concise, idiomatic Kotlin code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Foundation </a:t>
            </a:r>
            <a:r>
              <a:rPr b="0" lang="id" sz="3000">
                <a:solidFill>
                  <a:srgbClr val="414141"/>
                </a:solidFill>
                <a:latin typeface="Roboto"/>
                <a:ea typeface="Roboto"/>
                <a:cs typeface="Roboto"/>
                <a:sym typeface="Roboto"/>
              </a:rPr>
              <a:t>- Auto</a:t>
            </a:r>
            <a:endParaRPr sz="3000">
              <a:solidFill>
                <a:srgbClr val="000000"/>
              </a:solidFill>
              <a:latin typeface="Roboto"/>
              <a:ea typeface="Roboto"/>
              <a:cs typeface="Roboto"/>
              <a:sym typeface="Roboto"/>
            </a:endParaRPr>
          </a:p>
        </p:txBody>
      </p:sp>
      <p:sp>
        <p:nvSpPr>
          <p:cNvPr id="166" name="Google Shape;166;p23"/>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Components to help develop apps for Android Auto</a:t>
            </a:r>
            <a:endParaRPr sz="1200">
              <a:solidFill>
                <a:srgbClr val="414141"/>
              </a:solidFill>
              <a:highlight>
                <a:srgbClr val="FFFFFF"/>
              </a:highlight>
              <a:latin typeface="Roboto"/>
              <a:ea typeface="Roboto"/>
              <a:cs typeface="Roboto"/>
              <a:sym typeface="Roboto"/>
            </a:endParaRPr>
          </a:p>
        </p:txBody>
      </p:sp>
      <p:sp>
        <p:nvSpPr>
          <p:cNvPr id="167" name="Google Shape;167;p23"/>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168" name="Google Shape;168;p23"/>
          <p:cNvPicPr preferRelativeResize="0"/>
          <p:nvPr/>
        </p:nvPicPr>
        <p:blipFill>
          <a:blip r:embed="rId3">
            <a:alphaModFix/>
          </a:blip>
          <a:stretch>
            <a:fillRect/>
          </a:stretch>
        </p:blipFill>
        <p:spPr>
          <a:xfrm>
            <a:off x="6026913" y="2198238"/>
            <a:ext cx="2143125" cy="2143125"/>
          </a:xfrm>
          <a:prstGeom prst="rect">
            <a:avLst/>
          </a:prstGeom>
          <a:noFill/>
          <a:ln>
            <a:noFill/>
          </a:ln>
        </p:spPr>
      </p:pic>
      <p:pic>
        <p:nvPicPr>
          <p:cNvPr id="169" name="Google Shape;169;p23"/>
          <p:cNvPicPr preferRelativeResize="0"/>
          <p:nvPr/>
        </p:nvPicPr>
        <p:blipFill>
          <a:blip r:embed="rId4">
            <a:alphaModFix/>
          </a:blip>
          <a:stretch>
            <a:fillRect/>
          </a:stretch>
        </p:blipFill>
        <p:spPr>
          <a:xfrm>
            <a:off x="729450" y="2073825"/>
            <a:ext cx="4206926" cy="2804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000000"/>
                </a:solidFill>
                <a:latin typeface="Roboto"/>
                <a:ea typeface="Roboto"/>
                <a:cs typeface="Roboto"/>
                <a:sym typeface="Roboto"/>
              </a:rPr>
              <a:t>Foundation </a:t>
            </a:r>
            <a:r>
              <a:rPr b="0" lang="id" sz="3000">
                <a:solidFill>
                  <a:srgbClr val="000000"/>
                </a:solidFill>
                <a:latin typeface="Roboto"/>
                <a:ea typeface="Roboto"/>
                <a:cs typeface="Roboto"/>
                <a:sym typeface="Roboto"/>
              </a:rPr>
              <a:t>- </a:t>
            </a:r>
            <a:r>
              <a:rPr b="0" lang="id" sz="3000">
                <a:solidFill>
                  <a:srgbClr val="000000"/>
                </a:solidFill>
                <a:latin typeface="Roboto"/>
                <a:ea typeface="Roboto"/>
                <a:cs typeface="Roboto"/>
                <a:sym typeface="Roboto"/>
              </a:rPr>
              <a:t>Benchmark</a:t>
            </a:r>
            <a:endParaRPr b="0" sz="3000">
              <a:solidFill>
                <a:srgbClr val="000000"/>
              </a:solidFill>
              <a:latin typeface="Roboto"/>
              <a:ea typeface="Roboto"/>
              <a:cs typeface="Roboto"/>
              <a:sym typeface="Roboto"/>
            </a:endParaRPr>
          </a:p>
        </p:txBody>
      </p:sp>
      <p:sp>
        <p:nvSpPr>
          <p:cNvPr id="175" name="Google Shape;175;p24"/>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Quickly benchmark your Kotlin-based or Java-based code from within Android Studio</a:t>
            </a:r>
            <a:endParaRPr sz="1200">
              <a:solidFill>
                <a:srgbClr val="414141"/>
              </a:solidFill>
              <a:highlight>
                <a:srgbClr val="FFFFFF"/>
              </a:highlight>
              <a:latin typeface="Roboto"/>
              <a:ea typeface="Roboto"/>
              <a:cs typeface="Roboto"/>
              <a:sym typeface="Roboto"/>
            </a:endParaRPr>
          </a:p>
        </p:txBody>
      </p:sp>
      <p:sp>
        <p:nvSpPr>
          <p:cNvPr id="176" name="Google Shape;176;p24"/>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1200">
                <a:solidFill>
                  <a:srgbClr val="202124"/>
                </a:solidFill>
                <a:latin typeface="Roboto"/>
                <a:ea typeface="Roboto"/>
                <a:cs typeface="Roboto"/>
                <a:sym typeface="Roboto"/>
              </a:rPr>
              <a:t>Add the library to your module’s </a:t>
            </a:r>
            <a:r>
              <a:rPr lang="id" sz="1100">
                <a:solidFill>
                  <a:srgbClr val="37474F"/>
                </a:solidFill>
                <a:highlight>
                  <a:srgbClr val="F1F3F4"/>
                </a:highlight>
                <a:latin typeface="Roboto Mono"/>
                <a:ea typeface="Roboto Mono"/>
                <a:cs typeface="Roboto Mono"/>
                <a:sym typeface="Roboto Mono"/>
              </a:rPr>
              <a:t>build.gradle</a:t>
            </a:r>
            <a:r>
              <a:rPr lang="id" sz="1200">
                <a:solidFill>
                  <a:srgbClr val="202124"/>
                </a:solidFill>
                <a:latin typeface="Roboto"/>
                <a:ea typeface="Roboto"/>
                <a:cs typeface="Roboto"/>
                <a:sym typeface="Roboto"/>
              </a:rPr>
              <a:t> file:</a:t>
            </a:r>
            <a:endParaRPr sz="1200">
              <a:solidFill>
                <a:srgbClr val="202124"/>
              </a:solidFill>
              <a:latin typeface="Roboto"/>
              <a:ea typeface="Roboto"/>
              <a:cs typeface="Roboto"/>
              <a:sym typeface="Roboto"/>
            </a:endParaRPr>
          </a:p>
          <a:p>
            <a:pPr indent="0" lvl="0" marL="0" rtl="0" algn="l">
              <a:lnSpc>
                <a:spcPct val="100000"/>
              </a:lnSpc>
              <a:spcBef>
                <a:spcPts val="0"/>
              </a:spcBef>
              <a:spcAft>
                <a:spcPts val="0"/>
              </a:spcAft>
              <a:buNone/>
            </a:pPr>
            <a:r>
              <a:rPr b="1" lang="id" sz="1050">
                <a:solidFill>
                  <a:srgbClr val="EC407A"/>
                </a:solidFill>
                <a:latin typeface="Courier New"/>
                <a:ea typeface="Courier New"/>
                <a:cs typeface="Courier New"/>
                <a:sym typeface="Courier New"/>
              </a:rPr>
              <a:t>project_root</a:t>
            </a:r>
            <a:r>
              <a:rPr lang="id" sz="1050">
                <a:solidFill>
                  <a:srgbClr val="202124"/>
                </a:solidFill>
                <a:latin typeface="Courier New"/>
                <a:ea typeface="Courier New"/>
                <a:cs typeface="Courier New"/>
                <a:sym typeface="Courier New"/>
              </a:rPr>
              <a:t>/</a:t>
            </a:r>
            <a:r>
              <a:rPr b="1" lang="id" sz="1050">
                <a:solidFill>
                  <a:srgbClr val="EC407A"/>
                </a:solidFill>
                <a:latin typeface="Courier New"/>
                <a:ea typeface="Courier New"/>
                <a:cs typeface="Courier New"/>
                <a:sym typeface="Courier New"/>
              </a:rPr>
              <a:t>module_dir</a:t>
            </a:r>
            <a:r>
              <a:rPr lang="id" sz="1050">
                <a:solidFill>
                  <a:srgbClr val="202124"/>
                </a:solidFill>
                <a:latin typeface="Courier New"/>
                <a:ea typeface="Courier New"/>
                <a:cs typeface="Courier New"/>
                <a:sym typeface="Courier New"/>
              </a:rPr>
              <a:t>/build.gradle</a:t>
            </a:r>
            <a:endParaRPr sz="1050">
              <a:solidFill>
                <a:srgbClr val="20212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20212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20212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20212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20212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202124"/>
              </a:solidFill>
              <a:latin typeface="Courier New"/>
              <a:ea typeface="Courier New"/>
              <a:cs typeface="Courier New"/>
              <a:sym typeface="Courier New"/>
            </a:endParaRPr>
          </a:p>
          <a:p>
            <a:pPr indent="0" lvl="0" marL="0" rtl="0" algn="l">
              <a:spcBef>
                <a:spcPts val="0"/>
              </a:spcBef>
              <a:spcAft>
                <a:spcPts val="0"/>
              </a:spcAft>
              <a:buNone/>
            </a:pPr>
            <a:r>
              <a:rPr lang="id" sz="1200">
                <a:solidFill>
                  <a:srgbClr val="202124"/>
                </a:solidFill>
                <a:latin typeface="Roboto"/>
                <a:ea typeface="Roboto"/>
                <a:cs typeface="Roboto"/>
                <a:sym typeface="Roboto"/>
              </a:rPr>
              <a:t>To disable debugging in the test manifest, update your </a:t>
            </a:r>
            <a:r>
              <a:rPr lang="id" sz="1100">
                <a:solidFill>
                  <a:srgbClr val="37474F"/>
                </a:solidFill>
                <a:highlight>
                  <a:srgbClr val="F1F3F4"/>
                </a:highlight>
                <a:latin typeface="Roboto Mono"/>
                <a:ea typeface="Roboto Mono"/>
                <a:cs typeface="Roboto Mono"/>
                <a:sym typeface="Roboto Mono"/>
              </a:rPr>
              <a:t>&lt;application&gt;</a:t>
            </a:r>
            <a:r>
              <a:rPr lang="id" sz="1200">
                <a:solidFill>
                  <a:srgbClr val="202124"/>
                </a:solidFill>
                <a:latin typeface="Roboto"/>
                <a:ea typeface="Roboto"/>
                <a:cs typeface="Roboto"/>
                <a:sym typeface="Roboto"/>
              </a:rPr>
              <a:t> element to force-disable debugging temporarily as follows:</a:t>
            </a:r>
            <a:endParaRPr sz="12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rPr b="1" lang="id" sz="1050">
                <a:solidFill>
                  <a:srgbClr val="EC407A"/>
                </a:solidFill>
                <a:latin typeface="Courier New"/>
                <a:ea typeface="Courier New"/>
                <a:cs typeface="Courier New"/>
                <a:sym typeface="Courier New"/>
              </a:rPr>
              <a:t>project_root</a:t>
            </a:r>
            <a:r>
              <a:rPr lang="id" sz="1050">
                <a:solidFill>
                  <a:srgbClr val="202124"/>
                </a:solidFill>
                <a:latin typeface="Courier New"/>
                <a:ea typeface="Courier New"/>
                <a:cs typeface="Courier New"/>
                <a:sym typeface="Courier New"/>
              </a:rPr>
              <a:t>/</a:t>
            </a:r>
            <a:r>
              <a:rPr b="1" lang="id" sz="1050">
                <a:solidFill>
                  <a:srgbClr val="EC407A"/>
                </a:solidFill>
                <a:latin typeface="Courier New"/>
                <a:ea typeface="Courier New"/>
                <a:cs typeface="Courier New"/>
                <a:sym typeface="Courier New"/>
              </a:rPr>
              <a:t>module_dir</a:t>
            </a:r>
            <a:r>
              <a:rPr lang="id" sz="1050">
                <a:solidFill>
                  <a:srgbClr val="202124"/>
                </a:solidFill>
                <a:latin typeface="Courier New"/>
                <a:ea typeface="Courier New"/>
                <a:cs typeface="Courier New"/>
                <a:sym typeface="Courier New"/>
              </a:rPr>
              <a:t>/src/androidTest/AndroidManifest.xml</a:t>
            </a:r>
            <a:endParaRPr sz="1050">
              <a:solidFill>
                <a:srgbClr val="202124"/>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202124"/>
              </a:solidFill>
              <a:latin typeface="Courier New"/>
              <a:ea typeface="Courier New"/>
              <a:cs typeface="Courier New"/>
              <a:sym typeface="Courier New"/>
            </a:endParaRPr>
          </a:p>
          <a:p>
            <a:pPr indent="0" lvl="0" marL="0" marR="762000" rtl="0" algn="l">
              <a:lnSpc>
                <a:spcPct val="10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177" name="Google Shape;177;p24"/>
          <p:cNvPicPr preferRelativeResize="0"/>
          <p:nvPr/>
        </p:nvPicPr>
        <p:blipFill>
          <a:blip r:embed="rId3">
            <a:alphaModFix/>
          </a:blip>
          <a:stretch>
            <a:fillRect/>
          </a:stretch>
        </p:blipFill>
        <p:spPr>
          <a:xfrm>
            <a:off x="831575" y="2529575"/>
            <a:ext cx="6143625" cy="733425"/>
          </a:xfrm>
          <a:prstGeom prst="rect">
            <a:avLst/>
          </a:prstGeom>
          <a:noFill/>
          <a:ln>
            <a:noFill/>
          </a:ln>
        </p:spPr>
      </p:pic>
      <p:pic>
        <p:nvPicPr>
          <p:cNvPr id="178" name="Google Shape;178;p24"/>
          <p:cNvPicPr preferRelativeResize="0"/>
          <p:nvPr/>
        </p:nvPicPr>
        <p:blipFill>
          <a:blip r:embed="rId4">
            <a:alphaModFix/>
          </a:blip>
          <a:stretch>
            <a:fillRect/>
          </a:stretch>
        </p:blipFill>
        <p:spPr>
          <a:xfrm>
            <a:off x="831575" y="4036550"/>
            <a:ext cx="5839025" cy="101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000000"/>
                </a:solidFill>
                <a:latin typeface="Roboto"/>
                <a:ea typeface="Roboto"/>
                <a:cs typeface="Roboto"/>
                <a:sym typeface="Roboto"/>
              </a:rPr>
              <a:t>Foundation - Benchmark</a:t>
            </a:r>
            <a:endParaRPr b="0" sz="3000">
              <a:solidFill>
                <a:srgbClr val="000000"/>
              </a:solidFill>
              <a:latin typeface="Roboto"/>
              <a:ea typeface="Roboto"/>
              <a:cs typeface="Roboto"/>
              <a:sym typeface="Roboto"/>
            </a:endParaRPr>
          </a:p>
        </p:txBody>
      </p:sp>
      <p:sp>
        <p:nvSpPr>
          <p:cNvPr id="184" name="Google Shape;184;p25"/>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Quickly benchmark your Kotlin-based or Java-based code from within Android Studio</a:t>
            </a:r>
            <a:endParaRPr sz="1200">
              <a:solidFill>
                <a:srgbClr val="414141"/>
              </a:solidFill>
              <a:highlight>
                <a:srgbClr val="FFFFFF"/>
              </a:highlight>
              <a:latin typeface="Roboto"/>
              <a:ea typeface="Roboto"/>
              <a:cs typeface="Roboto"/>
              <a:sym typeface="Roboto"/>
            </a:endParaRPr>
          </a:p>
        </p:txBody>
      </p:sp>
      <p:sp>
        <p:nvSpPr>
          <p:cNvPr id="185" name="Google Shape;185;p25"/>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202124"/>
                </a:solidFill>
                <a:latin typeface="Roboto"/>
                <a:ea typeface="Roboto"/>
                <a:cs typeface="Roboto"/>
                <a:sym typeface="Roboto"/>
              </a:rPr>
              <a:t>To add your benchmark, add an instance of </a:t>
            </a:r>
            <a:r>
              <a:rPr lang="id" sz="1100" u="sng">
                <a:solidFill>
                  <a:srgbClr val="039BE5"/>
                </a:solidFill>
                <a:highlight>
                  <a:srgbClr val="F1F3F4"/>
                </a:highlight>
                <a:latin typeface="Roboto Mono"/>
                <a:ea typeface="Roboto Mono"/>
                <a:cs typeface="Roboto Mono"/>
                <a:sym typeface="Roboto Mono"/>
                <a:hlinkClick r:id="rId3"/>
              </a:rPr>
              <a:t>BenchmarkRule</a:t>
            </a:r>
            <a:r>
              <a:rPr lang="id" sz="1200">
                <a:solidFill>
                  <a:srgbClr val="202124"/>
                </a:solidFill>
                <a:latin typeface="Roboto"/>
                <a:ea typeface="Roboto"/>
                <a:cs typeface="Roboto"/>
                <a:sym typeface="Roboto"/>
              </a:rPr>
              <a:t> in a test file in the </a:t>
            </a:r>
            <a:r>
              <a:rPr lang="id" sz="1100">
                <a:solidFill>
                  <a:srgbClr val="37474F"/>
                </a:solidFill>
                <a:highlight>
                  <a:srgbClr val="F1F3F4"/>
                </a:highlight>
                <a:latin typeface="Roboto Mono"/>
                <a:ea typeface="Roboto Mono"/>
                <a:cs typeface="Roboto Mono"/>
                <a:sym typeface="Roboto Mono"/>
              </a:rPr>
              <a:t>androidTest</a:t>
            </a:r>
            <a:r>
              <a:rPr lang="id" sz="1200">
                <a:solidFill>
                  <a:srgbClr val="202124"/>
                </a:solidFill>
                <a:latin typeface="Roboto"/>
                <a:ea typeface="Roboto"/>
                <a:cs typeface="Roboto"/>
                <a:sym typeface="Roboto"/>
              </a:rPr>
              <a:t> directory. For more information on writing benchmarks, see </a:t>
            </a:r>
            <a:r>
              <a:rPr lang="id" sz="1200" u="sng">
                <a:solidFill>
                  <a:srgbClr val="039BE5"/>
                </a:solidFill>
                <a:latin typeface="Roboto"/>
                <a:ea typeface="Roboto"/>
                <a:cs typeface="Roboto"/>
                <a:sym typeface="Roboto"/>
                <a:hlinkClick r:id="rId4"/>
              </a:rPr>
              <a:t>Write a benchmark</a:t>
            </a:r>
            <a:r>
              <a:rPr lang="id"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0" lvl="0" marL="0" rtl="0" algn="l">
              <a:spcBef>
                <a:spcPts val="0"/>
              </a:spcBef>
              <a:spcAft>
                <a:spcPts val="0"/>
              </a:spcAft>
              <a:buNone/>
            </a:pPr>
            <a:r>
              <a:rPr lang="id" sz="1200">
                <a:solidFill>
                  <a:srgbClr val="202124"/>
                </a:solidFill>
                <a:latin typeface="Roboto"/>
                <a:ea typeface="Roboto"/>
                <a:cs typeface="Roboto"/>
                <a:sym typeface="Roboto"/>
              </a:rPr>
              <a:t>The following code snippet shows how to add a benchmark to a JUnit test:</a:t>
            </a:r>
            <a:endParaRPr sz="1200">
              <a:solidFill>
                <a:srgbClr val="202124"/>
              </a:solidFill>
              <a:latin typeface="Roboto"/>
              <a:ea typeface="Roboto"/>
              <a:cs typeface="Roboto"/>
              <a:sym typeface="Roboto"/>
            </a:endParaRPr>
          </a:p>
          <a:p>
            <a:pPr indent="0" lvl="0" marL="0" marR="762000" rtl="0" algn="l">
              <a:lnSpc>
                <a:spcPct val="100000"/>
              </a:lnSpc>
              <a:spcBef>
                <a:spcPts val="0"/>
              </a:spcBef>
              <a:spcAft>
                <a:spcPts val="0"/>
              </a:spcAft>
              <a:buNone/>
            </a:pPr>
            <a:r>
              <a:t/>
            </a:r>
            <a:endParaRPr sz="1200">
              <a:solidFill>
                <a:srgbClr val="202124"/>
              </a:solidFill>
              <a:latin typeface="Roboto"/>
              <a:ea typeface="Roboto"/>
              <a:cs typeface="Roboto"/>
              <a:sym typeface="Roboto"/>
            </a:endParaRPr>
          </a:p>
        </p:txBody>
      </p:sp>
      <p:pic>
        <p:nvPicPr>
          <p:cNvPr id="186" name="Google Shape;186;p25"/>
          <p:cNvPicPr preferRelativeResize="0"/>
          <p:nvPr/>
        </p:nvPicPr>
        <p:blipFill>
          <a:blip r:embed="rId5">
            <a:alphaModFix/>
          </a:blip>
          <a:stretch>
            <a:fillRect/>
          </a:stretch>
        </p:blipFill>
        <p:spPr>
          <a:xfrm>
            <a:off x="856788" y="2833013"/>
            <a:ext cx="4981575" cy="206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Foundation - </a:t>
            </a:r>
            <a:r>
              <a:rPr b="0" lang="id" sz="3000">
                <a:solidFill>
                  <a:srgbClr val="000000"/>
                </a:solidFill>
                <a:latin typeface="Roboto"/>
                <a:ea typeface="Roboto"/>
                <a:cs typeface="Roboto"/>
                <a:sym typeface="Roboto"/>
              </a:rPr>
              <a:t>Multidex</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192" name="Google Shape;192;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b="1" lang="id" sz="1400">
                <a:solidFill>
                  <a:srgbClr val="37474F"/>
                </a:solidFill>
                <a:latin typeface="Roboto"/>
                <a:ea typeface="Roboto"/>
                <a:cs typeface="Roboto"/>
                <a:sym typeface="Roboto"/>
              </a:rPr>
              <a:t>Multidex Support prior to Android 5.0 (Api 21)</a:t>
            </a:r>
            <a:endParaRPr sz="1050">
              <a:solidFill>
                <a:srgbClr val="37474F"/>
              </a:solidFill>
              <a:highlight>
                <a:srgbClr val="F1F3F4"/>
              </a:highlight>
              <a:latin typeface="Roboto"/>
              <a:ea typeface="Roboto"/>
              <a:cs typeface="Roboto"/>
              <a:sym typeface="Robot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a:t>
            </a:r>
            <a:r>
              <a:rPr lang="id" sz="900">
                <a:solidFill>
                  <a:srgbClr val="37474F"/>
                </a:solidFill>
                <a:highlight>
                  <a:srgbClr val="F1F3F4"/>
                </a:highlight>
                <a:latin typeface="Roboto Mono"/>
                <a:ea typeface="Roboto Mono"/>
                <a:cs typeface="Roboto Mono"/>
                <a:sym typeface="Roboto Mono"/>
              </a:rPr>
              <a:t>ndroid {</a:t>
            </a:r>
            <a:endParaRPr sz="9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    defaultConfig {</a:t>
            </a:r>
            <a:endParaRPr sz="9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        ...</a:t>
            </a:r>
            <a:endParaRPr sz="9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        minSdkVersion </a:t>
            </a:r>
            <a:r>
              <a:rPr lang="id" sz="900">
                <a:solidFill>
                  <a:srgbClr val="C53929"/>
                </a:solidFill>
                <a:highlight>
                  <a:srgbClr val="F1F3F4"/>
                </a:highlight>
                <a:latin typeface="Roboto Mono"/>
                <a:ea typeface="Roboto Mono"/>
                <a:cs typeface="Roboto Mono"/>
                <a:sym typeface="Roboto Mono"/>
              </a:rPr>
              <a:t>15</a:t>
            </a:r>
            <a:endParaRPr sz="90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        targetSdkVersion </a:t>
            </a:r>
            <a:r>
              <a:rPr lang="id" sz="900">
                <a:solidFill>
                  <a:srgbClr val="C53929"/>
                </a:solidFill>
                <a:highlight>
                  <a:srgbClr val="F1F3F4"/>
                </a:highlight>
                <a:latin typeface="Roboto Mono"/>
                <a:ea typeface="Roboto Mono"/>
                <a:cs typeface="Roboto Mono"/>
                <a:sym typeface="Roboto Mono"/>
              </a:rPr>
              <a:t>28</a:t>
            </a:r>
            <a:endParaRPr sz="90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        </a:t>
            </a:r>
            <a:r>
              <a:rPr b="1" lang="id" sz="900">
                <a:solidFill>
                  <a:srgbClr val="37474F"/>
                </a:solidFill>
                <a:highlight>
                  <a:srgbClr val="F1F3F4"/>
                </a:highlight>
                <a:latin typeface="Roboto Mono"/>
                <a:ea typeface="Roboto Mono"/>
                <a:cs typeface="Roboto Mono"/>
                <a:sym typeface="Roboto Mono"/>
              </a:rPr>
              <a:t>multiDexEnabled </a:t>
            </a:r>
            <a:r>
              <a:rPr b="1" lang="id" sz="900">
                <a:solidFill>
                  <a:srgbClr val="3B78E7"/>
                </a:solidFill>
                <a:highlight>
                  <a:srgbClr val="F1F3F4"/>
                </a:highlight>
                <a:latin typeface="Roboto Mono"/>
                <a:ea typeface="Roboto Mono"/>
                <a:cs typeface="Roboto Mono"/>
                <a:sym typeface="Roboto Mono"/>
              </a:rPr>
              <a:t>true</a:t>
            </a:r>
            <a:endParaRPr b="1" sz="90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    }</a:t>
            </a:r>
            <a:endParaRPr sz="9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    ...</a:t>
            </a:r>
            <a:endParaRPr sz="9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a:t>
            </a:r>
            <a:endParaRPr sz="9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9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dependencies {</a:t>
            </a:r>
            <a:endParaRPr sz="9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  </a:t>
            </a:r>
            <a:r>
              <a:rPr b="1" lang="id" sz="900">
                <a:solidFill>
                  <a:srgbClr val="37474F"/>
                </a:solidFill>
                <a:highlight>
                  <a:srgbClr val="F1F3F4"/>
                </a:highlight>
                <a:latin typeface="Roboto Mono"/>
                <a:ea typeface="Roboto Mono"/>
                <a:cs typeface="Roboto Mono"/>
                <a:sym typeface="Roboto Mono"/>
              </a:rPr>
              <a:t>compile </a:t>
            </a:r>
            <a:r>
              <a:rPr b="1" lang="id" sz="900">
                <a:solidFill>
                  <a:srgbClr val="0D904F"/>
                </a:solidFill>
                <a:highlight>
                  <a:srgbClr val="F1F3F4"/>
                </a:highlight>
                <a:latin typeface="Roboto Mono"/>
                <a:ea typeface="Roboto Mono"/>
                <a:cs typeface="Roboto Mono"/>
                <a:sym typeface="Roboto Mono"/>
              </a:rPr>
              <a:t>'com.android.support:multidex:1.0.3'</a:t>
            </a:r>
            <a:endParaRPr b="1" sz="9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900">
                <a:solidFill>
                  <a:srgbClr val="37474F"/>
                </a:solidFill>
                <a:highlight>
                  <a:srgbClr val="F1F3F4"/>
                </a:highlight>
                <a:latin typeface="Roboto Mono"/>
                <a:ea typeface="Roboto Mono"/>
                <a:cs typeface="Roboto Mono"/>
                <a:sym typeface="Roboto Mono"/>
              </a:rPr>
              <a:t>}</a:t>
            </a:r>
            <a:endParaRPr sz="900">
              <a:solidFill>
                <a:srgbClr val="37474F"/>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t/>
            </a:r>
            <a:endParaRPr sz="9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90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414141"/>
              </a:solidFill>
              <a:highlight>
                <a:srgbClr val="FFFFFF"/>
              </a:highlight>
              <a:latin typeface="Roboto"/>
              <a:ea typeface="Roboto"/>
              <a:cs typeface="Roboto"/>
              <a:sym typeface="Roboto"/>
            </a:endParaRPr>
          </a:p>
        </p:txBody>
      </p:sp>
      <p:sp>
        <p:nvSpPr>
          <p:cNvPr id="193" name="Google Shape;193;p26"/>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Provide support for apps with multiple DEX files</a:t>
            </a:r>
            <a:endParaRPr/>
          </a:p>
        </p:txBody>
      </p:sp>
      <p:sp>
        <p:nvSpPr>
          <p:cNvPr id="194" name="Google Shape;194;p26"/>
          <p:cNvSpPr txBox="1"/>
          <p:nvPr/>
        </p:nvSpPr>
        <p:spPr>
          <a:xfrm>
            <a:off x="5013438" y="1740600"/>
            <a:ext cx="3561900" cy="1043400"/>
          </a:xfrm>
          <a:prstGeom prst="rect">
            <a:avLst/>
          </a:prstGeom>
          <a:noFill/>
          <a:ln>
            <a:noFill/>
          </a:ln>
        </p:spPr>
        <p:txBody>
          <a:bodyPr anchorCtr="0" anchor="t" bIns="91425" lIns="91425" spcFirstLastPara="1" rIns="91425" wrap="square" tIns="91425">
            <a:noAutofit/>
          </a:bodyPr>
          <a:lstStyle/>
          <a:p>
            <a:pPr indent="0" lvl="0" marL="0" rtl="0" algn="l">
              <a:lnSpc>
                <a:spcPct val="117647"/>
              </a:lnSpc>
              <a:spcBef>
                <a:spcPts val="0"/>
              </a:spcBef>
              <a:spcAft>
                <a:spcPts val="0"/>
              </a:spcAft>
              <a:buNone/>
            </a:pPr>
            <a:r>
              <a:rPr lang="id" sz="2400">
                <a:latin typeface="Roboto"/>
                <a:ea typeface="Roboto"/>
                <a:cs typeface="Roboto"/>
                <a:sym typeface="Roboto"/>
              </a:rPr>
              <a:t>Enable multidex for apps with over </a:t>
            </a:r>
            <a:r>
              <a:rPr b="1" lang="id" sz="2400">
                <a:latin typeface="Roboto"/>
                <a:ea typeface="Roboto"/>
                <a:cs typeface="Roboto"/>
                <a:sym typeface="Roboto"/>
              </a:rPr>
              <a:t>64K</a:t>
            </a:r>
            <a:r>
              <a:rPr lang="id" sz="2400">
                <a:latin typeface="Roboto"/>
                <a:ea typeface="Roboto"/>
                <a:cs typeface="Roboto"/>
                <a:sym typeface="Roboto"/>
              </a:rPr>
              <a:t> methods</a:t>
            </a:r>
            <a:endParaRPr sz="2400">
              <a:latin typeface="Roboto"/>
              <a:ea typeface="Roboto"/>
              <a:cs typeface="Roboto"/>
              <a:sym typeface="Roboto"/>
            </a:endParaRPr>
          </a:p>
          <a:p>
            <a:pPr indent="0" lvl="0" marL="0" rtl="0" algn="l">
              <a:lnSpc>
                <a:spcPct val="117647"/>
              </a:lnSpc>
              <a:spcBef>
                <a:spcPts val="1500"/>
              </a:spcBef>
              <a:spcAft>
                <a:spcPts val="1500"/>
              </a:spcAft>
              <a:buNone/>
            </a:pPr>
            <a:r>
              <a:t/>
            </a:r>
            <a:endParaRPr sz="2400">
              <a:latin typeface="Roboto"/>
              <a:ea typeface="Roboto"/>
              <a:cs typeface="Roboto"/>
              <a:sym typeface="Roboto"/>
            </a:endParaRPr>
          </a:p>
        </p:txBody>
      </p:sp>
      <p:pic>
        <p:nvPicPr>
          <p:cNvPr id="195" name="Google Shape;195;p26"/>
          <p:cNvPicPr preferRelativeResize="0"/>
          <p:nvPr/>
        </p:nvPicPr>
        <p:blipFill>
          <a:blip r:embed="rId3">
            <a:alphaModFix/>
          </a:blip>
          <a:stretch>
            <a:fillRect/>
          </a:stretch>
        </p:blipFill>
        <p:spPr>
          <a:xfrm>
            <a:off x="6036775" y="2647602"/>
            <a:ext cx="2538575" cy="16923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Foundation - Security</a:t>
            </a:r>
            <a:endParaRPr sz="3000">
              <a:solidFill>
                <a:srgbClr val="000000"/>
              </a:solidFill>
              <a:latin typeface="Roboto"/>
              <a:ea typeface="Roboto"/>
              <a:cs typeface="Roboto"/>
              <a:sym typeface="Roboto"/>
            </a:endParaRPr>
          </a:p>
        </p:txBody>
      </p:sp>
      <p:sp>
        <p:nvSpPr>
          <p:cNvPr id="201" name="Google Shape;201;p27"/>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Read and write encrypted files and shared preferences by following security best practices.</a:t>
            </a:r>
            <a:endParaRPr sz="1200">
              <a:solidFill>
                <a:srgbClr val="414141"/>
              </a:solidFill>
              <a:highlight>
                <a:srgbClr val="FFFFFF"/>
              </a:highlight>
              <a:latin typeface="Roboto"/>
              <a:ea typeface="Roboto"/>
              <a:cs typeface="Roboto"/>
              <a:sym typeface="Roboto"/>
            </a:endParaRPr>
          </a:p>
        </p:txBody>
      </p:sp>
      <p:sp>
        <p:nvSpPr>
          <p:cNvPr id="202" name="Google Shape;202;p27"/>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317500" lvl="0" marL="457200" marR="762000" rtl="0" algn="l">
              <a:lnSpc>
                <a:spcPct val="100000"/>
              </a:lnSpc>
              <a:spcBef>
                <a:spcPts val="0"/>
              </a:spcBef>
              <a:spcAft>
                <a:spcPts val="0"/>
              </a:spcAft>
              <a:buClr>
                <a:srgbClr val="202124"/>
              </a:buClr>
              <a:buSzPts val="1400"/>
              <a:buFont typeface="Roboto"/>
              <a:buChar char="●"/>
            </a:pPr>
            <a:r>
              <a:rPr b="1" lang="id" sz="1400">
                <a:solidFill>
                  <a:srgbClr val="202124"/>
                </a:solidFill>
                <a:highlight>
                  <a:srgbClr val="FFFFFF"/>
                </a:highlight>
                <a:latin typeface="Roboto"/>
                <a:ea typeface="Roboto"/>
                <a:cs typeface="Roboto"/>
                <a:sym typeface="Roboto"/>
              </a:rPr>
              <a:t>Strong security that balances great encryption and good performance.</a:t>
            </a:r>
            <a:endParaRPr b="1" sz="1400">
              <a:solidFill>
                <a:srgbClr val="202124"/>
              </a:solidFill>
              <a:highlight>
                <a:srgbClr val="FFFFFF"/>
              </a:highlight>
              <a:latin typeface="Roboto"/>
              <a:ea typeface="Roboto"/>
              <a:cs typeface="Roboto"/>
              <a:sym typeface="Roboto"/>
            </a:endParaRPr>
          </a:p>
          <a:p>
            <a:pPr indent="-317500" lvl="0" marL="457200" marR="762000" rtl="0" algn="l">
              <a:lnSpc>
                <a:spcPct val="100000"/>
              </a:lnSpc>
              <a:spcBef>
                <a:spcPts val="0"/>
              </a:spcBef>
              <a:spcAft>
                <a:spcPts val="0"/>
              </a:spcAft>
              <a:buClr>
                <a:srgbClr val="202124"/>
              </a:buClr>
              <a:buSzPts val="1400"/>
              <a:buFont typeface="Roboto"/>
              <a:buChar char="●"/>
            </a:pPr>
            <a:r>
              <a:rPr b="1" lang="id" sz="1400">
                <a:solidFill>
                  <a:srgbClr val="202124"/>
                </a:solidFill>
                <a:highlight>
                  <a:srgbClr val="FFFFFF"/>
                </a:highlight>
                <a:latin typeface="Roboto"/>
                <a:ea typeface="Roboto"/>
                <a:cs typeface="Roboto"/>
                <a:sym typeface="Roboto"/>
              </a:rPr>
              <a:t>Maximum security.</a:t>
            </a:r>
            <a:r>
              <a:rPr lang="id" sz="1400">
                <a:solidFill>
                  <a:srgbClr val="202124"/>
                </a:solidFill>
                <a:highlight>
                  <a:srgbClr val="FFFFFF"/>
                </a:highlight>
                <a:latin typeface="Roboto"/>
                <a:ea typeface="Roboto"/>
                <a:cs typeface="Roboto"/>
                <a:sym typeface="Roboto"/>
              </a:rPr>
              <a:t> </a:t>
            </a:r>
            <a:endParaRPr sz="1400">
              <a:solidFill>
                <a:srgbClr val="202124"/>
              </a:solidFill>
              <a:highlight>
                <a:srgbClr val="FFFFFF"/>
              </a:highlight>
              <a:latin typeface="Roboto"/>
              <a:ea typeface="Roboto"/>
              <a:cs typeface="Roboto"/>
              <a:sym typeface="Roboto"/>
            </a:endParaRPr>
          </a:p>
          <a:p>
            <a:pPr indent="0" lvl="0" marL="0" marR="762000" rtl="0" algn="l">
              <a:lnSpc>
                <a:spcPct val="100000"/>
              </a:lnSpc>
              <a:spcBef>
                <a:spcPts val="0"/>
              </a:spcBef>
              <a:spcAft>
                <a:spcPts val="0"/>
              </a:spcAft>
              <a:buNone/>
            </a:pPr>
            <a:r>
              <a:t/>
            </a:r>
            <a:endParaRPr sz="1400">
              <a:solidFill>
                <a:srgbClr val="202124"/>
              </a:solidFill>
              <a:highlight>
                <a:srgbClr val="FFFFFF"/>
              </a:highlight>
              <a:latin typeface="Roboto"/>
              <a:ea typeface="Roboto"/>
              <a:cs typeface="Roboto"/>
              <a:sym typeface="Roboto"/>
            </a:endParaRPr>
          </a:p>
          <a:p>
            <a:pPr indent="0" lvl="0" marL="0" marR="762000" rtl="0" algn="l">
              <a:lnSpc>
                <a:spcPct val="100000"/>
              </a:lnSpc>
              <a:spcBef>
                <a:spcPts val="0"/>
              </a:spcBef>
              <a:spcAft>
                <a:spcPts val="0"/>
              </a:spcAft>
              <a:buNone/>
            </a:pPr>
            <a:r>
              <a:t/>
            </a:r>
            <a:endParaRPr sz="14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id" sz="1200">
                <a:solidFill>
                  <a:srgbClr val="202124"/>
                </a:solidFill>
                <a:latin typeface="Roboto"/>
                <a:ea typeface="Roboto"/>
                <a:cs typeface="Roboto"/>
                <a:sym typeface="Roboto"/>
              </a:rPr>
              <a:t>The Security library uses a 2-part system for key management:</a:t>
            </a:r>
            <a:endParaRPr sz="1200">
              <a:solidFill>
                <a:srgbClr val="202124"/>
              </a:solidFill>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A </a:t>
            </a:r>
            <a:r>
              <a:rPr b="1" lang="id" sz="1200">
                <a:solidFill>
                  <a:srgbClr val="202124"/>
                </a:solidFill>
                <a:latin typeface="Roboto"/>
                <a:ea typeface="Roboto"/>
                <a:cs typeface="Roboto"/>
                <a:sym typeface="Roboto"/>
              </a:rPr>
              <a:t>keyset</a:t>
            </a:r>
            <a:r>
              <a:rPr lang="id" sz="1200">
                <a:solidFill>
                  <a:srgbClr val="202124"/>
                </a:solidFill>
                <a:latin typeface="Roboto"/>
                <a:ea typeface="Roboto"/>
                <a:cs typeface="Roboto"/>
                <a:sym typeface="Roboto"/>
              </a:rPr>
              <a:t> that contains one or more keys to encrypt a file or shared preferences data. The keyset itself is stored in</a:t>
            </a:r>
            <a:r>
              <a:rPr lang="id" sz="1100" u="sng">
                <a:solidFill>
                  <a:srgbClr val="039BE5"/>
                </a:solidFill>
                <a:highlight>
                  <a:srgbClr val="F1F3F4"/>
                </a:highlight>
                <a:latin typeface="Roboto Mono"/>
                <a:ea typeface="Roboto Mono"/>
                <a:cs typeface="Roboto Mono"/>
                <a:sym typeface="Roboto Mono"/>
                <a:hlinkClick r:id="rId3"/>
              </a:rPr>
              <a:t>SharedPreferences</a:t>
            </a:r>
            <a:r>
              <a:rPr lang="id"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A </a:t>
            </a:r>
            <a:r>
              <a:rPr b="1" lang="id" sz="1200">
                <a:solidFill>
                  <a:srgbClr val="202124"/>
                </a:solidFill>
                <a:latin typeface="Roboto"/>
                <a:ea typeface="Roboto"/>
                <a:cs typeface="Roboto"/>
                <a:sym typeface="Roboto"/>
              </a:rPr>
              <a:t>master key</a:t>
            </a:r>
            <a:r>
              <a:rPr lang="id" sz="1200">
                <a:solidFill>
                  <a:srgbClr val="202124"/>
                </a:solidFill>
                <a:latin typeface="Roboto"/>
                <a:ea typeface="Roboto"/>
                <a:cs typeface="Roboto"/>
                <a:sym typeface="Roboto"/>
              </a:rPr>
              <a:t> that encrypts all keysets. This key is stored using the </a:t>
            </a:r>
            <a:r>
              <a:rPr lang="id" sz="1200" u="sng">
                <a:solidFill>
                  <a:srgbClr val="039BE5"/>
                </a:solidFill>
                <a:latin typeface="Roboto"/>
                <a:ea typeface="Roboto"/>
                <a:cs typeface="Roboto"/>
                <a:sym typeface="Roboto"/>
                <a:hlinkClick r:id="rId4"/>
              </a:rPr>
              <a:t>Android keystore system</a:t>
            </a:r>
            <a:r>
              <a:rPr lang="id"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0" lvl="0" marL="0" marR="762000" rtl="0" algn="l">
              <a:lnSpc>
                <a:spcPct val="100000"/>
              </a:lnSpc>
              <a:spcBef>
                <a:spcPts val="0"/>
              </a:spcBef>
              <a:spcAft>
                <a:spcPts val="0"/>
              </a:spcAft>
              <a:buNone/>
            </a:pPr>
            <a:r>
              <a:t/>
            </a:r>
            <a:endParaRPr sz="1400">
              <a:solidFill>
                <a:srgbClr val="202124"/>
              </a:solidFill>
              <a:highlight>
                <a:srgbClr val="FFFFFF"/>
              </a:highlight>
              <a:latin typeface="Roboto"/>
              <a:ea typeface="Roboto"/>
              <a:cs typeface="Roboto"/>
              <a:sym typeface="Roboto"/>
            </a:endParaRPr>
          </a:p>
        </p:txBody>
      </p:sp>
      <p:pic>
        <p:nvPicPr>
          <p:cNvPr id="203" name="Google Shape;203;p27"/>
          <p:cNvPicPr preferRelativeResize="0"/>
          <p:nvPr/>
        </p:nvPicPr>
        <p:blipFill>
          <a:blip r:embed="rId5">
            <a:alphaModFix/>
          </a:blip>
          <a:stretch>
            <a:fillRect/>
          </a:stretch>
        </p:blipFill>
        <p:spPr>
          <a:xfrm>
            <a:off x="838675" y="3916300"/>
            <a:ext cx="6543675" cy="81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Foundation - </a:t>
            </a:r>
            <a:r>
              <a:rPr b="0" lang="id" sz="3000">
                <a:solidFill>
                  <a:srgbClr val="000000"/>
                </a:solidFill>
                <a:latin typeface="Roboto"/>
                <a:ea typeface="Roboto"/>
                <a:cs typeface="Roboto"/>
                <a:sym typeface="Roboto"/>
              </a:rPr>
              <a:t>Test</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209" name="Google Shape;209;p28"/>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An Android testing framework for unit and runtime UI tests</a:t>
            </a:r>
            <a:endParaRPr/>
          </a:p>
        </p:txBody>
      </p:sp>
      <p:pic>
        <p:nvPicPr>
          <p:cNvPr id="210" name="Google Shape;210;p28"/>
          <p:cNvPicPr preferRelativeResize="0"/>
          <p:nvPr/>
        </p:nvPicPr>
        <p:blipFill>
          <a:blip r:embed="rId3">
            <a:alphaModFix/>
          </a:blip>
          <a:stretch>
            <a:fillRect/>
          </a:stretch>
        </p:blipFill>
        <p:spPr>
          <a:xfrm>
            <a:off x="2231700" y="2147175"/>
            <a:ext cx="3727693" cy="264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Foundation - </a:t>
            </a:r>
            <a:r>
              <a:rPr b="0" lang="id" sz="3000">
                <a:solidFill>
                  <a:srgbClr val="000000"/>
                </a:solidFill>
                <a:latin typeface="Roboto"/>
                <a:ea typeface="Roboto"/>
                <a:cs typeface="Roboto"/>
                <a:sym typeface="Roboto"/>
              </a:rPr>
              <a:t>Test</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216" name="Google Shape;216;p29"/>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An Android testing framework for unit and runtime UI tests</a:t>
            </a:r>
            <a:endParaRPr/>
          </a:p>
        </p:txBody>
      </p:sp>
      <p:pic>
        <p:nvPicPr>
          <p:cNvPr id="217" name="Google Shape;217;p29"/>
          <p:cNvPicPr preferRelativeResize="0"/>
          <p:nvPr/>
        </p:nvPicPr>
        <p:blipFill>
          <a:blip r:embed="rId3">
            <a:alphaModFix/>
          </a:blip>
          <a:stretch>
            <a:fillRect/>
          </a:stretch>
        </p:blipFill>
        <p:spPr>
          <a:xfrm>
            <a:off x="823625" y="2277700"/>
            <a:ext cx="3638550" cy="2505075"/>
          </a:xfrm>
          <a:prstGeom prst="rect">
            <a:avLst/>
          </a:prstGeom>
          <a:noFill/>
          <a:ln>
            <a:noFill/>
          </a:ln>
        </p:spPr>
      </p:pic>
      <p:pic>
        <p:nvPicPr>
          <p:cNvPr id="218" name="Google Shape;218;p29"/>
          <p:cNvPicPr preferRelativeResize="0"/>
          <p:nvPr/>
        </p:nvPicPr>
        <p:blipFill>
          <a:blip r:embed="rId4">
            <a:alphaModFix/>
          </a:blip>
          <a:stretch>
            <a:fillRect/>
          </a:stretch>
        </p:blipFill>
        <p:spPr>
          <a:xfrm>
            <a:off x="4859887" y="2087300"/>
            <a:ext cx="3944463" cy="242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Foundation - </a:t>
            </a:r>
            <a:r>
              <a:rPr b="0" lang="id" sz="3000">
                <a:solidFill>
                  <a:srgbClr val="000000"/>
                </a:solidFill>
                <a:latin typeface="Roboto"/>
                <a:ea typeface="Roboto"/>
                <a:cs typeface="Roboto"/>
                <a:sym typeface="Roboto"/>
              </a:rPr>
              <a:t>Unit Test</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224" name="Google Shape;22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b="1" lang="id" sz="1400">
                <a:solidFill>
                  <a:srgbClr val="37474F"/>
                </a:solidFill>
                <a:latin typeface="Roboto"/>
                <a:ea typeface="Roboto"/>
                <a:cs typeface="Roboto"/>
                <a:sym typeface="Roboto"/>
              </a:rPr>
              <a:t>Getting Started</a:t>
            </a:r>
            <a:endParaRPr sz="1050">
              <a:solidFill>
                <a:srgbClr val="37474F"/>
              </a:solidFill>
              <a:highlight>
                <a:srgbClr val="F1F3F4"/>
              </a:highlight>
              <a:latin typeface="Roboto"/>
              <a:ea typeface="Roboto"/>
              <a:cs typeface="Roboto"/>
              <a:sym typeface="Robot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dependencies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 </a:t>
            </a:r>
            <a:r>
              <a:rPr b="1" lang="id" sz="1050">
                <a:solidFill>
                  <a:srgbClr val="D81B60"/>
                </a:solidFill>
                <a:highlight>
                  <a:srgbClr val="F1F3F4"/>
                </a:highlight>
                <a:latin typeface="Roboto Mono"/>
                <a:ea typeface="Roboto Mono"/>
                <a:cs typeface="Roboto Mono"/>
                <a:sym typeface="Roboto Mono"/>
              </a:rPr>
              <a:t>// Required -- JUnit 4 framework</a:t>
            </a:r>
            <a:endParaRPr b="1"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testImplementation </a:t>
            </a:r>
            <a:r>
              <a:rPr b="1" lang="id" sz="1050">
                <a:solidFill>
                  <a:srgbClr val="0D904F"/>
                </a:solidFill>
                <a:highlight>
                  <a:srgbClr val="F1F3F4"/>
                </a:highlight>
                <a:latin typeface="Roboto Mono"/>
                <a:ea typeface="Roboto Mono"/>
                <a:cs typeface="Roboto Mono"/>
                <a:sym typeface="Roboto Mono"/>
              </a:rPr>
              <a:t>'junit:junit:4.12'</a:t>
            </a:r>
            <a:endParaRPr b="1"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Optional -- Robolectric environment</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testImplementation </a:t>
            </a:r>
            <a:r>
              <a:rPr lang="id" sz="1050">
                <a:solidFill>
                  <a:srgbClr val="0D904F"/>
                </a:solidFill>
                <a:highlight>
                  <a:srgbClr val="F1F3F4"/>
                </a:highlight>
                <a:latin typeface="Roboto Mono"/>
                <a:ea typeface="Roboto Mono"/>
                <a:cs typeface="Roboto Mono"/>
                <a:sym typeface="Roboto Mono"/>
              </a:rPr>
              <a:t>'androidx.test:core:1.0.0'</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Optional -- Mockito framework</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testImplementation </a:t>
            </a:r>
            <a:r>
              <a:rPr lang="id" sz="1050">
                <a:solidFill>
                  <a:srgbClr val="0D904F"/>
                </a:solidFill>
                <a:highlight>
                  <a:srgbClr val="F1F3F4"/>
                </a:highlight>
                <a:latin typeface="Roboto Mono"/>
                <a:ea typeface="Roboto Mono"/>
                <a:cs typeface="Roboto Mono"/>
                <a:sym typeface="Roboto Mono"/>
              </a:rPr>
              <a:t>'org.mockito:mockito-core:1.10.19'</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1400">
              <a:solidFill>
                <a:srgbClr val="414141"/>
              </a:solidFill>
              <a:highlight>
                <a:srgbClr val="FFFFFF"/>
              </a:highlight>
              <a:latin typeface="Roboto"/>
              <a:ea typeface="Roboto"/>
              <a:cs typeface="Roboto"/>
              <a:sym typeface="Roboto"/>
            </a:endParaRPr>
          </a:p>
        </p:txBody>
      </p:sp>
      <p:pic>
        <p:nvPicPr>
          <p:cNvPr id="225" name="Google Shape;225;p30"/>
          <p:cNvPicPr preferRelativeResize="0"/>
          <p:nvPr/>
        </p:nvPicPr>
        <p:blipFill rotWithShape="1">
          <a:blip r:embed="rId3">
            <a:alphaModFix/>
          </a:blip>
          <a:srcRect b="0" l="0" r="75664" t="0"/>
          <a:stretch/>
        </p:blipFill>
        <p:spPr>
          <a:xfrm>
            <a:off x="5166450" y="972250"/>
            <a:ext cx="3812999" cy="2777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Foundation - </a:t>
            </a:r>
            <a:r>
              <a:rPr b="0" lang="id" sz="3000">
                <a:solidFill>
                  <a:srgbClr val="000000"/>
                </a:solidFill>
                <a:latin typeface="Roboto"/>
                <a:ea typeface="Roboto"/>
                <a:cs typeface="Roboto"/>
                <a:sym typeface="Roboto"/>
              </a:rPr>
              <a:t>Instrumental Testing</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231" name="Google Shape;231;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b="1" lang="id" sz="1400">
                <a:solidFill>
                  <a:srgbClr val="37474F"/>
                </a:solidFill>
                <a:latin typeface="Roboto"/>
                <a:ea typeface="Roboto"/>
                <a:cs typeface="Roboto"/>
                <a:sym typeface="Roboto"/>
              </a:rPr>
              <a:t>Getting Started</a:t>
            </a:r>
            <a:endParaRPr sz="1050">
              <a:solidFill>
                <a:srgbClr val="37474F"/>
              </a:solidFill>
              <a:highlight>
                <a:srgbClr val="F1F3F4"/>
              </a:highlight>
              <a:latin typeface="Roboto"/>
              <a:ea typeface="Roboto"/>
              <a:cs typeface="Roboto"/>
              <a:sym typeface="Robot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dependencies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androidTestImplementation </a:t>
            </a:r>
            <a:r>
              <a:rPr b="1" lang="id" sz="1050">
                <a:solidFill>
                  <a:srgbClr val="0D904F"/>
                </a:solidFill>
                <a:highlight>
                  <a:srgbClr val="F1F3F4"/>
                </a:highlight>
                <a:latin typeface="Roboto Mono"/>
                <a:ea typeface="Roboto Mono"/>
                <a:cs typeface="Roboto Mono"/>
                <a:sym typeface="Roboto Mono"/>
              </a:rPr>
              <a:t>'androidx.test:runner:1.1.0'</a:t>
            </a:r>
            <a:endParaRPr b="1"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androidTestImplementation </a:t>
            </a:r>
            <a:r>
              <a:rPr b="1" lang="id" sz="1050">
                <a:solidFill>
                  <a:srgbClr val="0D904F"/>
                </a:solidFill>
                <a:highlight>
                  <a:srgbClr val="F1F3F4"/>
                </a:highlight>
                <a:latin typeface="Roboto Mono"/>
                <a:ea typeface="Roboto Mono"/>
                <a:cs typeface="Roboto Mono"/>
                <a:sym typeface="Roboto Mono"/>
              </a:rPr>
              <a:t>'androidx.test:rules:1.1.0'</a:t>
            </a:r>
            <a:endParaRPr b="1"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Optional -- Hamcrest library</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androidTestImplementation </a:t>
            </a:r>
            <a:r>
              <a:rPr lang="id" sz="1050">
                <a:solidFill>
                  <a:srgbClr val="0D904F"/>
                </a:solidFill>
                <a:highlight>
                  <a:srgbClr val="F1F3F4"/>
                </a:highlight>
                <a:latin typeface="Roboto Mono"/>
                <a:ea typeface="Roboto Mono"/>
                <a:cs typeface="Roboto Mono"/>
                <a:sym typeface="Roboto Mono"/>
              </a:rPr>
              <a:t>'org.hamcrest:hamcrest-library:1.3'</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Optional -- UI testing with Espresso</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androidTestImplementation </a:t>
            </a:r>
            <a:r>
              <a:rPr lang="id" sz="1050">
                <a:solidFill>
                  <a:srgbClr val="0D904F"/>
                </a:solidFill>
                <a:highlight>
                  <a:srgbClr val="F1F3F4"/>
                </a:highlight>
                <a:latin typeface="Roboto Mono"/>
                <a:ea typeface="Roboto Mono"/>
                <a:cs typeface="Roboto Mono"/>
                <a:sym typeface="Roboto Mono"/>
              </a:rPr>
              <a:t>'androidx.test.espresso:espresso-core:3.1.0'</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Optional -- UI testing with UI Automator</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androidTestImplementation </a:t>
            </a:r>
            <a:r>
              <a:rPr lang="id" sz="1050">
                <a:solidFill>
                  <a:srgbClr val="0D904F"/>
                </a:solidFill>
                <a:highlight>
                  <a:srgbClr val="F1F3F4"/>
                </a:highlight>
                <a:latin typeface="Roboto Mono"/>
                <a:ea typeface="Roboto Mono"/>
                <a:cs typeface="Roboto Mono"/>
                <a:sym typeface="Roboto Mono"/>
              </a:rPr>
              <a:t>'androidx.test.uiautomator:uiautomator:2.2.0'</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1400">
              <a:solidFill>
                <a:srgbClr val="414141"/>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nvSpPr>
        <p:spPr>
          <a:xfrm>
            <a:off x="2616750" y="3595900"/>
            <a:ext cx="4191600" cy="12465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id" sz="1800">
                <a:latin typeface="Roboto"/>
                <a:ea typeface="Roboto"/>
                <a:cs typeface="Roboto"/>
                <a:sym typeface="Roboto"/>
              </a:rPr>
              <a:t>Gilang Ramadhan</a:t>
            </a:r>
            <a:r>
              <a:rPr lang="id"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ctr">
              <a:lnSpc>
                <a:spcPct val="90000"/>
              </a:lnSpc>
              <a:spcBef>
                <a:spcPts val="0"/>
              </a:spcBef>
              <a:spcAft>
                <a:spcPts val="0"/>
              </a:spcAft>
              <a:buNone/>
            </a:pPr>
            <a:br>
              <a:rPr lang="id" sz="1800">
                <a:latin typeface="Roboto Light"/>
                <a:ea typeface="Roboto Light"/>
                <a:cs typeface="Roboto Light"/>
                <a:sym typeface="Roboto Light"/>
              </a:rPr>
            </a:br>
            <a:r>
              <a:rPr lang="id" sz="1800">
                <a:latin typeface="Roboto Light"/>
                <a:ea typeface="Roboto Light"/>
                <a:cs typeface="Roboto Light"/>
                <a:sym typeface="Roboto Light"/>
              </a:rPr>
              <a:t>Academy Content Writer at Dicoding</a:t>
            </a:r>
            <a:endParaRPr sz="1800">
              <a:latin typeface="Roboto Light"/>
              <a:ea typeface="Roboto Light"/>
              <a:cs typeface="Roboto Light"/>
              <a:sym typeface="Roboto Light"/>
            </a:endParaRPr>
          </a:p>
          <a:p>
            <a:pPr indent="0" lvl="0" marL="0" rtl="0" algn="ctr">
              <a:lnSpc>
                <a:spcPct val="90000"/>
              </a:lnSpc>
              <a:spcBef>
                <a:spcPts val="0"/>
              </a:spcBef>
              <a:spcAft>
                <a:spcPts val="0"/>
              </a:spcAft>
              <a:buNone/>
            </a:pPr>
            <a:r>
              <a:rPr b="1" lang="id">
                <a:latin typeface="Roboto"/>
                <a:ea typeface="Roboto"/>
                <a:cs typeface="Roboto"/>
                <a:sym typeface="Roboto"/>
              </a:rPr>
              <a:t>(Associate Android Developer)</a:t>
            </a:r>
            <a:endParaRPr b="1" sz="1600">
              <a:solidFill>
                <a:srgbClr val="595959"/>
              </a:solidFill>
              <a:latin typeface="Lato"/>
              <a:ea typeface="Lato"/>
              <a:cs typeface="Lato"/>
              <a:sym typeface="Lato"/>
            </a:endParaRPr>
          </a:p>
        </p:txBody>
      </p:sp>
      <p:pic>
        <p:nvPicPr>
          <p:cNvPr id="93" name="Google Shape;93;p14"/>
          <p:cNvPicPr preferRelativeResize="0"/>
          <p:nvPr/>
        </p:nvPicPr>
        <p:blipFill rotWithShape="1">
          <a:blip r:embed="rId3">
            <a:alphaModFix/>
          </a:blip>
          <a:srcRect b="0" l="3978" r="34630" t="3353"/>
          <a:stretch/>
        </p:blipFill>
        <p:spPr>
          <a:xfrm>
            <a:off x="3551850" y="1274500"/>
            <a:ext cx="2321400" cy="23214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2"/>
          <p:cNvPicPr preferRelativeResize="0"/>
          <p:nvPr/>
        </p:nvPicPr>
        <p:blipFill>
          <a:blip r:embed="rId3">
            <a:alphaModFix/>
          </a:blip>
          <a:stretch>
            <a:fillRect/>
          </a:stretch>
        </p:blipFill>
        <p:spPr>
          <a:xfrm>
            <a:off x="782625" y="545025"/>
            <a:ext cx="4580401" cy="4356876"/>
          </a:xfrm>
          <a:prstGeom prst="rect">
            <a:avLst/>
          </a:prstGeom>
          <a:noFill/>
          <a:ln>
            <a:noFill/>
          </a:ln>
        </p:spPr>
      </p:pic>
      <p:pic>
        <p:nvPicPr>
          <p:cNvPr id="237" name="Google Shape;237;p32"/>
          <p:cNvPicPr preferRelativeResize="0"/>
          <p:nvPr/>
        </p:nvPicPr>
        <p:blipFill>
          <a:blip r:embed="rId4">
            <a:alphaModFix/>
          </a:blip>
          <a:stretch>
            <a:fillRect/>
          </a:stretch>
        </p:blipFill>
        <p:spPr>
          <a:xfrm>
            <a:off x="5544025" y="1889625"/>
            <a:ext cx="3240875" cy="183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UI - TV</a:t>
            </a:r>
            <a:endParaRPr sz="3000">
              <a:solidFill>
                <a:srgbClr val="000000"/>
              </a:solidFill>
              <a:latin typeface="Roboto"/>
              <a:ea typeface="Roboto"/>
              <a:cs typeface="Roboto"/>
              <a:sym typeface="Roboto"/>
            </a:endParaRPr>
          </a:p>
        </p:txBody>
      </p:sp>
      <p:sp>
        <p:nvSpPr>
          <p:cNvPr id="243" name="Google Shape;243;p33"/>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Components to help develop apps for Android TV</a:t>
            </a:r>
            <a:endParaRPr sz="1200">
              <a:solidFill>
                <a:srgbClr val="414141"/>
              </a:solidFill>
              <a:highlight>
                <a:srgbClr val="FFFFFF"/>
              </a:highlight>
              <a:latin typeface="Roboto"/>
              <a:ea typeface="Roboto"/>
              <a:cs typeface="Roboto"/>
              <a:sym typeface="Roboto"/>
            </a:endParaRPr>
          </a:p>
        </p:txBody>
      </p:sp>
      <p:pic>
        <p:nvPicPr>
          <p:cNvPr id="244" name="Google Shape;244;p33"/>
          <p:cNvPicPr preferRelativeResize="0"/>
          <p:nvPr/>
        </p:nvPicPr>
        <p:blipFill>
          <a:blip r:embed="rId3">
            <a:alphaModFix/>
          </a:blip>
          <a:stretch>
            <a:fillRect/>
          </a:stretch>
        </p:blipFill>
        <p:spPr>
          <a:xfrm>
            <a:off x="4282234" y="807601"/>
            <a:ext cx="4601860" cy="828325"/>
          </a:xfrm>
          <a:prstGeom prst="rect">
            <a:avLst/>
          </a:prstGeom>
          <a:noFill/>
          <a:ln>
            <a:noFill/>
          </a:ln>
        </p:spPr>
      </p:pic>
      <p:pic>
        <p:nvPicPr>
          <p:cNvPr id="245" name="Google Shape;245;p33"/>
          <p:cNvPicPr preferRelativeResize="0"/>
          <p:nvPr/>
        </p:nvPicPr>
        <p:blipFill>
          <a:blip r:embed="rId4">
            <a:alphaModFix/>
          </a:blip>
          <a:stretch>
            <a:fillRect/>
          </a:stretch>
        </p:blipFill>
        <p:spPr>
          <a:xfrm>
            <a:off x="729450" y="2073825"/>
            <a:ext cx="5654748" cy="2827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UI - Wear OS by Google</a:t>
            </a:r>
            <a:endParaRPr sz="3000">
              <a:solidFill>
                <a:srgbClr val="000000"/>
              </a:solidFill>
              <a:latin typeface="Roboto"/>
              <a:ea typeface="Roboto"/>
              <a:cs typeface="Roboto"/>
              <a:sym typeface="Roboto"/>
            </a:endParaRPr>
          </a:p>
        </p:txBody>
      </p:sp>
      <p:sp>
        <p:nvSpPr>
          <p:cNvPr id="251" name="Google Shape;251;p34"/>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Components to help develop apps for Wear</a:t>
            </a:r>
            <a:endParaRPr sz="1200">
              <a:solidFill>
                <a:srgbClr val="414141"/>
              </a:solidFill>
              <a:highlight>
                <a:srgbClr val="FFFFFF"/>
              </a:highlight>
              <a:latin typeface="Roboto"/>
              <a:ea typeface="Roboto"/>
              <a:cs typeface="Roboto"/>
              <a:sym typeface="Roboto"/>
            </a:endParaRPr>
          </a:p>
        </p:txBody>
      </p:sp>
      <p:pic>
        <p:nvPicPr>
          <p:cNvPr id="252" name="Google Shape;252;p34"/>
          <p:cNvPicPr preferRelativeResize="0"/>
          <p:nvPr/>
        </p:nvPicPr>
        <p:blipFill rotWithShape="1">
          <a:blip r:embed="rId3">
            <a:alphaModFix/>
          </a:blip>
          <a:srcRect b="24116" l="24544" r="25892" t="21357"/>
          <a:stretch/>
        </p:blipFill>
        <p:spPr>
          <a:xfrm>
            <a:off x="5922600" y="563875"/>
            <a:ext cx="2812050" cy="1289975"/>
          </a:xfrm>
          <a:prstGeom prst="rect">
            <a:avLst/>
          </a:prstGeom>
          <a:noFill/>
          <a:ln>
            <a:noFill/>
          </a:ln>
        </p:spPr>
      </p:pic>
      <p:pic>
        <p:nvPicPr>
          <p:cNvPr id="253" name="Google Shape;253;p34"/>
          <p:cNvPicPr preferRelativeResize="0"/>
          <p:nvPr/>
        </p:nvPicPr>
        <p:blipFill>
          <a:blip r:embed="rId4">
            <a:alphaModFix/>
          </a:blip>
          <a:stretch>
            <a:fillRect/>
          </a:stretch>
        </p:blipFill>
        <p:spPr>
          <a:xfrm>
            <a:off x="2101325" y="2073825"/>
            <a:ext cx="4322725" cy="288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id" sz="3000">
                <a:solidFill>
                  <a:srgbClr val="414141"/>
                </a:solidFill>
                <a:latin typeface="Roboto"/>
                <a:ea typeface="Roboto"/>
                <a:cs typeface="Roboto"/>
                <a:sym typeface="Roboto"/>
              </a:rPr>
              <a:t>Android Jetpack Components</a:t>
            </a:r>
            <a:endParaRPr sz="3000">
              <a:solidFill>
                <a:srgbClr val="000000"/>
              </a:solidFill>
              <a:latin typeface="Roboto"/>
              <a:ea typeface="Roboto"/>
              <a:cs typeface="Roboto"/>
              <a:sym typeface="Roboto"/>
            </a:endParaRPr>
          </a:p>
        </p:txBody>
      </p:sp>
      <p:pic>
        <p:nvPicPr>
          <p:cNvPr id="259" name="Google Shape;259;p35"/>
          <p:cNvPicPr preferRelativeResize="0"/>
          <p:nvPr/>
        </p:nvPicPr>
        <p:blipFill>
          <a:blip r:embed="rId3">
            <a:alphaModFix/>
          </a:blip>
          <a:stretch>
            <a:fillRect/>
          </a:stretch>
        </p:blipFill>
        <p:spPr>
          <a:xfrm>
            <a:off x="3143250" y="2708100"/>
            <a:ext cx="2857500" cy="1000125"/>
          </a:xfrm>
          <a:prstGeom prst="rect">
            <a:avLst/>
          </a:prstGeom>
          <a:noFill/>
          <a:ln>
            <a:noFill/>
          </a:ln>
        </p:spPr>
      </p:pic>
      <p:sp>
        <p:nvSpPr>
          <p:cNvPr id="260" name="Google Shape;260;p35"/>
          <p:cNvSpPr txBox="1"/>
          <p:nvPr>
            <p:ph idx="1" type="body"/>
          </p:nvPr>
        </p:nvSpPr>
        <p:spPr>
          <a:xfrm>
            <a:off x="2826175" y="2070750"/>
            <a:ext cx="2000100" cy="5352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id" sz="2400">
                <a:solidFill>
                  <a:srgbClr val="414141"/>
                </a:solidFill>
                <a:latin typeface="Roboto"/>
                <a:ea typeface="Roboto"/>
                <a:cs typeface="Roboto"/>
                <a:sym typeface="Roboto"/>
              </a:rPr>
              <a:t>Architecture</a:t>
            </a:r>
            <a:endParaRPr sz="2400">
              <a:solidFill>
                <a:srgbClr val="414141"/>
              </a:solidFill>
              <a:latin typeface="Roboto"/>
              <a:ea typeface="Roboto"/>
              <a:cs typeface="Roboto"/>
              <a:sym typeface="Roboto"/>
            </a:endParaRPr>
          </a:p>
          <a:p>
            <a:pPr indent="0" lvl="0" marL="0" rtl="0" algn="ctr">
              <a:lnSpc>
                <a:spcPct val="125000"/>
              </a:lnSpc>
              <a:spcBef>
                <a:spcPts val="1500"/>
              </a:spcBef>
              <a:spcAft>
                <a:spcPts val="1500"/>
              </a:spcAft>
              <a:buNone/>
            </a:pPr>
            <a:r>
              <a:t/>
            </a:r>
            <a:endParaRPr sz="2400">
              <a:solidFill>
                <a:srgbClr val="41414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Architecture Component</a:t>
            </a:r>
            <a:endParaRPr sz="3000">
              <a:solidFill>
                <a:srgbClr val="000000"/>
              </a:solidFill>
              <a:latin typeface="Roboto"/>
              <a:ea typeface="Roboto"/>
              <a:cs typeface="Roboto"/>
              <a:sym typeface="Roboto"/>
            </a:endParaRPr>
          </a:p>
        </p:txBody>
      </p:sp>
      <p:pic>
        <p:nvPicPr>
          <p:cNvPr id="266" name="Google Shape;266;p36"/>
          <p:cNvPicPr preferRelativeResize="0"/>
          <p:nvPr/>
        </p:nvPicPr>
        <p:blipFill>
          <a:blip r:embed="rId3">
            <a:alphaModFix/>
          </a:blip>
          <a:stretch>
            <a:fillRect/>
          </a:stretch>
        </p:blipFill>
        <p:spPr>
          <a:xfrm>
            <a:off x="3211100" y="2042500"/>
            <a:ext cx="3466067" cy="2984849"/>
          </a:xfrm>
          <a:prstGeom prst="rect">
            <a:avLst/>
          </a:prstGeom>
          <a:noFill/>
          <a:ln>
            <a:noFill/>
          </a:ln>
        </p:spPr>
      </p:pic>
      <p:pic>
        <p:nvPicPr>
          <p:cNvPr id="267" name="Google Shape;267;p36"/>
          <p:cNvPicPr preferRelativeResize="0"/>
          <p:nvPr/>
        </p:nvPicPr>
        <p:blipFill>
          <a:blip r:embed="rId4">
            <a:alphaModFix/>
          </a:blip>
          <a:stretch>
            <a:fillRect/>
          </a:stretch>
        </p:blipFill>
        <p:spPr>
          <a:xfrm>
            <a:off x="525324" y="3157327"/>
            <a:ext cx="2430625" cy="1822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ViewModel</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273" name="Google Shape;273;p37"/>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Manage UI-related data in a lifecycle-conscious way</a:t>
            </a:r>
            <a:endParaRPr/>
          </a:p>
        </p:txBody>
      </p:sp>
      <p:pic>
        <p:nvPicPr>
          <p:cNvPr id="274" name="Google Shape;274;p37"/>
          <p:cNvPicPr preferRelativeResize="0"/>
          <p:nvPr/>
        </p:nvPicPr>
        <p:blipFill rotWithShape="1">
          <a:blip r:embed="rId3">
            <a:alphaModFix/>
          </a:blip>
          <a:srcRect b="11732" l="11654" r="14018" t="8890"/>
          <a:stretch/>
        </p:blipFill>
        <p:spPr>
          <a:xfrm>
            <a:off x="5530175" y="539900"/>
            <a:ext cx="3582200" cy="3979124"/>
          </a:xfrm>
          <a:prstGeom prst="rect">
            <a:avLst/>
          </a:prstGeom>
          <a:noFill/>
          <a:ln>
            <a:noFill/>
          </a:ln>
        </p:spPr>
      </p:pic>
      <p:pic>
        <p:nvPicPr>
          <p:cNvPr id="275" name="Google Shape;275;p37"/>
          <p:cNvPicPr preferRelativeResize="0"/>
          <p:nvPr/>
        </p:nvPicPr>
        <p:blipFill>
          <a:blip r:embed="rId4">
            <a:alphaModFix/>
          </a:blip>
          <a:stretch>
            <a:fillRect/>
          </a:stretch>
        </p:blipFill>
        <p:spPr>
          <a:xfrm>
            <a:off x="775124" y="2115775"/>
            <a:ext cx="4381051" cy="1458900"/>
          </a:xfrm>
          <a:prstGeom prst="rect">
            <a:avLst/>
          </a:prstGeom>
          <a:noFill/>
          <a:ln>
            <a:noFill/>
          </a:ln>
        </p:spPr>
      </p:pic>
      <p:pic>
        <p:nvPicPr>
          <p:cNvPr id="276" name="Google Shape;276;p37"/>
          <p:cNvPicPr preferRelativeResize="0"/>
          <p:nvPr/>
        </p:nvPicPr>
        <p:blipFill>
          <a:blip r:embed="rId5">
            <a:alphaModFix/>
          </a:blip>
          <a:stretch>
            <a:fillRect/>
          </a:stretch>
        </p:blipFill>
        <p:spPr>
          <a:xfrm>
            <a:off x="775125" y="3543144"/>
            <a:ext cx="3631676" cy="15241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LiveData</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282" name="Google Shape;282;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b="1" lang="id" sz="1200">
                <a:solidFill>
                  <a:srgbClr val="202124"/>
                </a:solidFill>
                <a:highlight>
                  <a:srgbClr val="FFFFFF"/>
                </a:highlight>
                <a:latin typeface="Roboto"/>
                <a:ea typeface="Roboto"/>
                <a:cs typeface="Roboto"/>
                <a:sym typeface="Roboto"/>
              </a:rPr>
              <a:t>Ensures your UI matches your data state</a:t>
            </a:r>
            <a:endParaRPr b="1" sz="1200">
              <a:solidFill>
                <a:srgbClr val="202124"/>
              </a:solidFill>
              <a:highlight>
                <a:srgbClr val="FFFFFF"/>
              </a:highlight>
              <a:latin typeface="Roboto"/>
              <a:ea typeface="Roboto"/>
              <a:cs typeface="Roboto"/>
              <a:sym typeface="Roboto"/>
            </a:endParaRPr>
          </a:p>
          <a:p>
            <a:pPr indent="0" lvl="0" marL="0" marR="762000" rtl="0" algn="l">
              <a:lnSpc>
                <a:spcPct val="142857"/>
              </a:lnSpc>
              <a:spcBef>
                <a:spcPts val="0"/>
              </a:spcBef>
              <a:spcAft>
                <a:spcPts val="0"/>
              </a:spcAft>
              <a:buNone/>
            </a:pPr>
            <a:r>
              <a:rPr b="1" lang="id" sz="1200">
                <a:solidFill>
                  <a:srgbClr val="202124"/>
                </a:solidFill>
                <a:highlight>
                  <a:srgbClr val="FFFFFF"/>
                </a:highlight>
                <a:latin typeface="Roboto"/>
                <a:ea typeface="Roboto"/>
                <a:cs typeface="Roboto"/>
                <a:sym typeface="Roboto"/>
              </a:rPr>
              <a:t>No memory leaks</a:t>
            </a:r>
            <a:endParaRPr b="1" sz="1200">
              <a:solidFill>
                <a:srgbClr val="202124"/>
              </a:solidFill>
              <a:highlight>
                <a:srgbClr val="FFFFFF"/>
              </a:highlight>
              <a:latin typeface="Roboto"/>
              <a:ea typeface="Roboto"/>
              <a:cs typeface="Roboto"/>
              <a:sym typeface="Roboto"/>
            </a:endParaRPr>
          </a:p>
          <a:p>
            <a:pPr indent="0" lvl="0" marL="0" marR="762000" rtl="0" algn="l">
              <a:lnSpc>
                <a:spcPct val="142857"/>
              </a:lnSpc>
              <a:spcBef>
                <a:spcPts val="0"/>
              </a:spcBef>
              <a:spcAft>
                <a:spcPts val="0"/>
              </a:spcAft>
              <a:buNone/>
            </a:pPr>
            <a:r>
              <a:rPr b="1" lang="id" sz="1200">
                <a:solidFill>
                  <a:srgbClr val="202124"/>
                </a:solidFill>
                <a:highlight>
                  <a:srgbClr val="FFFFFF"/>
                </a:highlight>
                <a:latin typeface="Roboto"/>
                <a:ea typeface="Roboto"/>
                <a:cs typeface="Roboto"/>
                <a:sym typeface="Roboto"/>
              </a:rPr>
              <a:t>No crashes due to stopped activities</a:t>
            </a:r>
            <a:endParaRPr b="1" sz="1200">
              <a:solidFill>
                <a:srgbClr val="202124"/>
              </a:solidFill>
              <a:highlight>
                <a:srgbClr val="FFFFFF"/>
              </a:highlight>
              <a:latin typeface="Roboto"/>
              <a:ea typeface="Roboto"/>
              <a:cs typeface="Roboto"/>
              <a:sym typeface="Roboto"/>
            </a:endParaRPr>
          </a:p>
          <a:p>
            <a:pPr indent="0" lvl="0" marL="0" marR="762000" rtl="0" algn="l">
              <a:lnSpc>
                <a:spcPct val="142857"/>
              </a:lnSpc>
              <a:spcBef>
                <a:spcPts val="0"/>
              </a:spcBef>
              <a:spcAft>
                <a:spcPts val="0"/>
              </a:spcAft>
              <a:buNone/>
            </a:pPr>
            <a:r>
              <a:rPr b="1" lang="id" sz="1200">
                <a:solidFill>
                  <a:srgbClr val="202124"/>
                </a:solidFill>
                <a:highlight>
                  <a:srgbClr val="FFFFFF"/>
                </a:highlight>
                <a:latin typeface="Roboto"/>
                <a:ea typeface="Roboto"/>
                <a:cs typeface="Roboto"/>
                <a:sym typeface="Roboto"/>
              </a:rPr>
              <a:t>No more manual lifecycle handling</a:t>
            </a:r>
            <a:endParaRPr b="1" sz="1200">
              <a:solidFill>
                <a:srgbClr val="202124"/>
              </a:solidFill>
              <a:highlight>
                <a:srgbClr val="FFFFFF"/>
              </a:highlight>
              <a:latin typeface="Roboto"/>
              <a:ea typeface="Roboto"/>
              <a:cs typeface="Roboto"/>
              <a:sym typeface="Roboto"/>
            </a:endParaRPr>
          </a:p>
          <a:p>
            <a:pPr indent="0" lvl="0" marL="0" marR="762000" rtl="0" algn="l">
              <a:lnSpc>
                <a:spcPct val="142857"/>
              </a:lnSpc>
              <a:spcBef>
                <a:spcPts val="0"/>
              </a:spcBef>
              <a:spcAft>
                <a:spcPts val="0"/>
              </a:spcAft>
              <a:buNone/>
            </a:pPr>
            <a:r>
              <a:rPr b="1" lang="id" sz="1200">
                <a:solidFill>
                  <a:srgbClr val="202124"/>
                </a:solidFill>
                <a:highlight>
                  <a:srgbClr val="FFFFFF"/>
                </a:highlight>
                <a:latin typeface="Roboto"/>
                <a:ea typeface="Roboto"/>
                <a:cs typeface="Roboto"/>
                <a:sym typeface="Roboto"/>
              </a:rPr>
              <a:t>Always up to date data</a:t>
            </a:r>
            <a:endParaRPr b="1" sz="1200">
              <a:solidFill>
                <a:srgbClr val="202124"/>
              </a:solidFill>
              <a:highlight>
                <a:srgbClr val="FFFFFF"/>
              </a:highlight>
              <a:latin typeface="Roboto"/>
              <a:ea typeface="Roboto"/>
              <a:cs typeface="Roboto"/>
              <a:sym typeface="Roboto"/>
            </a:endParaRPr>
          </a:p>
          <a:p>
            <a:pPr indent="0" lvl="0" marL="0" marR="762000" rtl="0" algn="l">
              <a:lnSpc>
                <a:spcPct val="142857"/>
              </a:lnSpc>
              <a:spcBef>
                <a:spcPts val="0"/>
              </a:spcBef>
              <a:spcAft>
                <a:spcPts val="0"/>
              </a:spcAft>
              <a:buNone/>
            </a:pPr>
            <a:r>
              <a:rPr b="1" lang="id" sz="1200">
                <a:solidFill>
                  <a:srgbClr val="202124"/>
                </a:solidFill>
                <a:highlight>
                  <a:srgbClr val="FFFFFF"/>
                </a:highlight>
                <a:latin typeface="Roboto"/>
                <a:ea typeface="Roboto"/>
                <a:cs typeface="Roboto"/>
                <a:sym typeface="Roboto"/>
              </a:rPr>
              <a:t>Proper configuration changes</a:t>
            </a:r>
            <a:endParaRPr b="1" sz="1200">
              <a:solidFill>
                <a:srgbClr val="202124"/>
              </a:solidFill>
              <a:highlight>
                <a:srgbClr val="FFFFFF"/>
              </a:highlight>
              <a:latin typeface="Roboto"/>
              <a:ea typeface="Roboto"/>
              <a:cs typeface="Roboto"/>
              <a:sym typeface="Roboto"/>
            </a:endParaRPr>
          </a:p>
          <a:p>
            <a:pPr indent="0" lvl="0" marL="0" marR="762000" rtl="0" algn="l">
              <a:lnSpc>
                <a:spcPct val="142857"/>
              </a:lnSpc>
              <a:spcBef>
                <a:spcPts val="0"/>
              </a:spcBef>
              <a:spcAft>
                <a:spcPts val="0"/>
              </a:spcAft>
              <a:buNone/>
            </a:pPr>
            <a:r>
              <a:rPr b="1" lang="id" sz="1200">
                <a:solidFill>
                  <a:srgbClr val="202124"/>
                </a:solidFill>
                <a:highlight>
                  <a:srgbClr val="FFFFFF"/>
                </a:highlight>
                <a:latin typeface="Roboto"/>
                <a:ea typeface="Roboto"/>
                <a:cs typeface="Roboto"/>
                <a:sym typeface="Roboto"/>
              </a:rPr>
              <a:t>Sharing resources</a:t>
            </a:r>
            <a:endParaRPr b="1" sz="1200">
              <a:solidFill>
                <a:srgbClr val="202124"/>
              </a:solidFill>
              <a:highlight>
                <a:srgbClr val="FFFFFF"/>
              </a:highlight>
              <a:latin typeface="Roboto"/>
              <a:ea typeface="Roboto"/>
              <a:cs typeface="Roboto"/>
              <a:sym typeface="Roboto"/>
            </a:endParaRPr>
          </a:p>
        </p:txBody>
      </p:sp>
      <p:sp>
        <p:nvSpPr>
          <p:cNvPr id="283" name="Google Shape;283;p38"/>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Notify views when underlying database changes</a:t>
            </a:r>
            <a:endParaRPr/>
          </a:p>
        </p:txBody>
      </p:sp>
      <p:pic>
        <p:nvPicPr>
          <p:cNvPr id="284" name="Google Shape;284;p38"/>
          <p:cNvPicPr preferRelativeResize="0"/>
          <p:nvPr/>
        </p:nvPicPr>
        <p:blipFill>
          <a:blip r:embed="rId3">
            <a:alphaModFix/>
          </a:blip>
          <a:stretch>
            <a:fillRect/>
          </a:stretch>
        </p:blipFill>
        <p:spPr>
          <a:xfrm>
            <a:off x="5424000" y="1426950"/>
            <a:ext cx="2857500" cy="2838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LiveData</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290" name="Google Shape;29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NameViewModel</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extends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ViewModel</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D81B60"/>
                </a:solidFill>
                <a:highlight>
                  <a:srgbClr val="F1F3F4"/>
                </a:highlight>
                <a:latin typeface="Roboto Mono"/>
                <a:ea typeface="Roboto Mono"/>
                <a:cs typeface="Roboto Mono"/>
                <a:sym typeface="Roboto Mono"/>
              </a:rPr>
              <a:t>    // Create a LiveData with a String</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B78E7"/>
                </a:solidFill>
                <a:highlight>
                  <a:srgbClr val="F1F3F4"/>
                </a:highlight>
                <a:latin typeface="Roboto Mono"/>
                <a:ea typeface="Roboto Mono"/>
                <a:cs typeface="Roboto Mono"/>
                <a:sym typeface="Roboto Mono"/>
              </a:rPr>
              <a:t>    private</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MutableLiveData</a:t>
            </a:r>
            <a:r>
              <a:rPr b="1" lang="id" sz="1050">
                <a:solidFill>
                  <a:srgbClr val="37474F"/>
                </a:solidFill>
                <a:highlight>
                  <a:srgbClr val="F1F3F4"/>
                </a:highlight>
                <a:latin typeface="Roboto Mono"/>
                <a:ea typeface="Roboto Mono"/>
                <a:cs typeface="Roboto Mono"/>
                <a:sym typeface="Roboto Mono"/>
              </a:rPr>
              <a:t>&lt;</a:t>
            </a:r>
            <a:r>
              <a:rPr b="1" lang="id" sz="1050">
                <a:solidFill>
                  <a:srgbClr val="9C27B0"/>
                </a:solidFill>
                <a:highlight>
                  <a:srgbClr val="F1F3F4"/>
                </a:highlight>
                <a:latin typeface="Roboto Mono"/>
                <a:ea typeface="Roboto Mono"/>
                <a:cs typeface="Roboto Mono"/>
                <a:sym typeface="Roboto Mono"/>
              </a:rPr>
              <a:t>String</a:t>
            </a:r>
            <a:r>
              <a:rPr b="1" lang="id" sz="1050">
                <a:solidFill>
                  <a:srgbClr val="37474F"/>
                </a:solidFill>
                <a:highlight>
                  <a:srgbClr val="F1F3F4"/>
                </a:highlight>
                <a:latin typeface="Roboto Mono"/>
                <a:ea typeface="Roboto Mono"/>
                <a:cs typeface="Roboto Mono"/>
                <a:sym typeface="Roboto Mono"/>
              </a:rPr>
              <a:t>&gt; currentName;</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public</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MutableLiveData</a:t>
            </a:r>
            <a:r>
              <a:rPr b="1" lang="id" sz="1050">
                <a:solidFill>
                  <a:srgbClr val="37474F"/>
                </a:solidFill>
                <a:highlight>
                  <a:srgbClr val="F1F3F4"/>
                </a:highlight>
                <a:latin typeface="Roboto Mono"/>
                <a:ea typeface="Roboto Mono"/>
                <a:cs typeface="Roboto Mono"/>
                <a:sym typeface="Roboto Mono"/>
              </a:rPr>
              <a:t>&lt;</a:t>
            </a:r>
            <a:r>
              <a:rPr b="1" lang="id" sz="1050">
                <a:solidFill>
                  <a:srgbClr val="9C27B0"/>
                </a:solidFill>
                <a:highlight>
                  <a:srgbClr val="F1F3F4"/>
                </a:highlight>
                <a:latin typeface="Roboto Mono"/>
                <a:ea typeface="Roboto Mono"/>
                <a:cs typeface="Roboto Mono"/>
                <a:sym typeface="Roboto Mono"/>
              </a:rPr>
              <a:t>String</a:t>
            </a:r>
            <a:r>
              <a:rPr b="1" lang="id" sz="1050">
                <a:solidFill>
                  <a:srgbClr val="37474F"/>
                </a:solidFill>
                <a:highlight>
                  <a:srgbClr val="F1F3F4"/>
                </a:highlight>
                <a:latin typeface="Roboto Mono"/>
                <a:ea typeface="Roboto Mono"/>
                <a:cs typeface="Roboto Mono"/>
                <a:sym typeface="Roboto Mono"/>
              </a:rPr>
              <a:t>&gt; getCurrentName()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if</a:t>
            </a:r>
            <a:r>
              <a:rPr b="1" lang="id" sz="1050">
                <a:solidFill>
                  <a:srgbClr val="37474F"/>
                </a:solidFill>
                <a:highlight>
                  <a:srgbClr val="F1F3F4"/>
                </a:highlight>
                <a:latin typeface="Roboto Mono"/>
                <a:ea typeface="Roboto Mono"/>
                <a:cs typeface="Roboto Mono"/>
                <a:sym typeface="Roboto Mono"/>
              </a:rPr>
              <a:t> (currentName == </a:t>
            </a:r>
            <a:r>
              <a:rPr b="1" lang="id" sz="1050">
                <a:solidFill>
                  <a:srgbClr val="3B78E7"/>
                </a:solidFill>
                <a:highlight>
                  <a:srgbClr val="F1F3F4"/>
                </a:highlight>
                <a:latin typeface="Roboto Mono"/>
                <a:ea typeface="Roboto Mono"/>
                <a:cs typeface="Roboto Mono"/>
                <a:sym typeface="Roboto Mono"/>
              </a:rPr>
              <a:t>null</a:t>
            </a:r>
            <a:r>
              <a:rPr b="1" lang="id" sz="1050">
                <a:solidFill>
                  <a:srgbClr val="37474F"/>
                </a:solidFill>
                <a:highlight>
                  <a:srgbClr val="F1F3F4"/>
                </a:highlight>
                <a:latin typeface="Roboto Mono"/>
                <a:ea typeface="Roboto Mono"/>
                <a:cs typeface="Roboto Mono"/>
                <a:sym typeface="Roboto Mono"/>
              </a:rPr>
              <a:t>)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currentName = </a:t>
            </a:r>
            <a:r>
              <a:rPr b="1" lang="id" sz="1050">
                <a:solidFill>
                  <a:srgbClr val="3B78E7"/>
                </a:solidFill>
                <a:highlight>
                  <a:srgbClr val="F1F3F4"/>
                </a:highlight>
                <a:latin typeface="Roboto Mono"/>
                <a:ea typeface="Roboto Mono"/>
                <a:cs typeface="Roboto Mono"/>
                <a:sym typeface="Roboto Mono"/>
              </a:rPr>
              <a:t>new</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MutableLiveData</a:t>
            </a:r>
            <a:r>
              <a:rPr b="1" lang="id" sz="1050">
                <a:solidFill>
                  <a:srgbClr val="37474F"/>
                </a:solidFill>
                <a:highlight>
                  <a:srgbClr val="F1F3F4"/>
                </a:highlight>
                <a:latin typeface="Roboto Mono"/>
                <a:ea typeface="Roboto Mono"/>
                <a:cs typeface="Roboto Mono"/>
                <a:sym typeface="Roboto Mono"/>
              </a:rPr>
              <a:t>&lt;</a:t>
            </a:r>
            <a:r>
              <a:rPr b="1" lang="id" sz="1050">
                <a:solidFill>
                  <a:srgbClr val="9C27B0"/>
                </a:solidFill>
                <a:highlight>
                  <a:srgbClr val="F1F3F4"/>
                </a:highlight>
                <a:latin typeface="Roboto Mono"/>
                <a:ea typeface="Roboto Mono"/>
                <a:cs typeface="Roboto Mono"/>
                <a:sym typeface="Roboto Mono"/>
              </a:rPr>
              <a:t>String</a:t>
            </a:r>
            <a:r>
              <a:rPr b="1" lang="id" sz="1050">
                <a:solidFill>
                  <a:srgbClr val="37474F"/>
                </a:solidFill>
                <a:highlight>
                  <a:srgbClr val="F1F3F4"/>
                </a:highlight>
                <a:latin typeface="Roboto Mono"/>
                <a:ea typeface="Roboto Mono"/>
                <a:cs typeface="Roboto Mono"/>
                <a:sym typeface="Roboto Mono"/>
              </a:rPr>
              <a:t>&gt;();</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return</a:t>
            </a:r>
            <a:r>
              <a:rPr b="1" lang="id" sz="1050">
                <a:solidFill>
                  <a:srgbClr val="37474F"/>
                </a:solidFill>
                <a:highlight>
                  <a:srgbClr val="F1F3F4"/>
                </a:highlight>
                <a:latin typeface="Roboto Mono"/>
                <a:ea typeface="Roboto Mono"/>
                <a:cs typeface="Roboto Mono"/>
                <a:sym typeface="Roboto Mono"/>
              </a:rPr>
              <a:t> currentName;</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D81B60"/>
                </a:solidFill>
                <a:highlight>
                  <a:srgbClr val="F1F3F4"/>
                </a:highlight>
                <a:latin typeface="Roboto Mono"/>
                <a:ea typeface="Roboto Mono"/>
                <a:cs typeface="Roboto Mono"/>
                <a:sym typeface="Roboto Mono"/>
              </a:rPr>
              <a:t>    // Rest of the ViewModel...</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b="1" sz="1200">
              <a:solidFill>
                <a:srgbClr val="202124"/>
              </a:solidFill>
              <a:highlight>
                <a:srgbClr val="FFFFFF"/>
              </a:highlight>
              <a:latin typeface="Roboto"/>
              <a:ea typeface="Roboto"/>
              <a:cs typeface="Roboto"/>
              <a:sym typeface="Roboto"/>
            </a:endParaRPr>
          </a:p>
        </p:txBody>
      </p:sp>
      <p:sp>
        <p:nvSpPr>
          <p:cNvPr id="291" name="Google Shape;291;p39"/>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Notify views when underlying database changes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0"/>
          <p:cNvSpPr txBox="1"/>
          <p:nvPr>
            <p:ph idx="1" type="body"/>
          </p:nvPr>
        </p:nvSpPr>
        <p:spPr>
          <a:xfrm>
            <a:off x="727650" y="403875"/>
            <a:ext cx="9501000" cy="42189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NameActivity</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extends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AppCompatActivity</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private</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NameViewModel</a:t>
            </a:r>
            <a:r>
              <a:rPr b="1" lang="id" sz="1050">
                <a:solidFill>
                  <a:srgbClr val="37474F"/>
                </a:solidFill>
                <a:highlight>
                  <a:srgbClr val="F1F3F4"/>
                </a:highlight>
                <a:latin typeface="Roboto Mono"/>
                <a:ea typeface="Roboto Mono"/>
                <a:cs typeface="Roboto Mono"/>
                <a:sym typeface="Roboto Mono"/>
              </a:rPr>
              <a:t> model;</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@Override</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protected</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onCreate(</a:t>
            </a:r>
            <a:r>
              <a:rPr lang="id" sz="1050">
                <a:solidFill>
                  <a:srgbClr val="9C27B0"/>
                </a:solidFill>
                <a:highlight>
                  <a:srgbClr val="F1F3F4"/>
                </a:highlight>
                <a:latin typeface="Roboto Mono"/>
                <a:ea typeface="Roboto Mono"/>
                <a:cs typeface="Roboto Mono"/>
                <a:sym typeface="Roboto Mono"/>
              </a:rPr>
              <a:t>Bundle</a:t>
            </a:r>
            <a:r>
              <a:rPr lang="id" sz="1050">
                <a:solidFill>
                  <a:srgbClr val="37474F"/>
                </a:solidFill>
                <a:highlight>
                  <a:srgbClr val="F1F3F4"/>
                </a:highlight>
                <a:latin typeface="Roboto Mono"/>
                <a:ea typeface="Roboto Mono"/>
                <a:cs typeface="Roboto Mono"/>
                <a:sym typeface="Roboto Mono"/>
              </a:rPr>
              <a:t> savedInstanceState)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super</a:t>
            </a:r>
            <a:r>
              <a:rPr lang="id" sz="1050">
                <a:solidFill>
                  <a:srgbClr val="37474F"/>
                </a:solidFill>
                <a:highlight>
                  <a:srgbClr val="F1F3F4"/>
                </a:highlight>
                <a:latin typeface="Roboto Mono"/>
                <a:ea typeface="Roboto Mono"/>
                <a:cs typeface="Roboto Mono"/>
                <a:sym typeface="Roboto Mono"/>
              </a:rPr>
              <a:t>.onCreate(savedInstanceState);</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Other code to setup the activity...</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Get the ViewModel.</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model = </a:t>
            </a:r>
            <a:r>
              <a:rPr b="1" lang="id" sz="1050">
                <a:solidFill>
                  <a:srgbClr val="9C27B0"/>
                </a:solidFill>
                <a:highlight>
                  <a:srgbClr val="F1F3F4"/>
                </a:highlight>
                <a:latin typeface="Roboto Mono"/>
                <a:ea typeface="Roboto Mono"/>
                <a:cs typeface="Roboto Mono"/>
                <a:sym typeface="Roboto Mono"/>
              </a:rPr>
              <a:t>ViewModelProviders</a:t>
            </a:r>
            <a:r>
              <a:rPr b="1" lang="id" sz="1050">
                <a:solidFill>
                  <a:srgbClr val="37474F"/>
                </a:solidFill>
                <a:highlight>
                  <a:srgbClr val="F1F3F4"/>
                </a:highlight>
                <a:latin typeface="Roboto Mono"/>
                <a:ea typeface="Roboto Mono"/>
                <a:cs typeface="Roboto Mono"/>
                <a:sym typeface="Roboto Mono"/>
              </a:rPr>
              <a:t>.of(</a:t>
            </a:r>
            <a:r>
              <a:rPr b="1" lang="id" sz="1050">
                <a:solidFill>
                  <a:srgbClr val="3B78E7"/>
                </a:solidFill>
                <a:highlight>
                  <a:srgbClr val="F1F3F4"/>
                </a:highlight>
                <a:latin typeface="Roboto Mono"/>
                <a:ea typeface="Roboto Mono"/>
                <a:cs typeface="Roboto Mono"/>
                <a:sym typeface="Roboto Mono"/>
              </a:rPr>
              <a:t>this</a:t>
            </a:r>
            <a:r>
              <a:rPr b="1" lang="id" sz="1050">
                <a:solidFill>
                  <a:srgbClr val="37474F"/>
                </a:solidFill>
                <a:highlight>
                  <a:srgbClr val="F1F3F4"/>
                </a:highlight>
                <a:latin typeface="Roboto Mono"/>
                <a:ea typeface="Roboto Mono"/>
                <a:cs typeface="Roboto Mono"/>
                <a:sym typeface="Roboto Mono"/>
              </a:rPr>
              <a:t>).get(</a:t>
            </a:r>
            <a:r>
              <a:rPr b="1" lang="id" sz="1050">
                <a:solidFill>
                  <a:srgbClr val="9C27B0"/>
                </a:solidFill>
                <a:highlight>
                  <a:srgbClr val="F1F3F4"/>
                </a:highlight>
                <a:latin typeface="Roboto Mono"/>
                <a:ea typeface="Roboto Mono"/>
                <a:cs typeface="Roboto Mono"/>
                <a:sym typeface="Roboto Mono"/>
              </a:rPr>
              <a:t>NameViewModel</a:t>
            </a:r>
            <a:r>
              <a:rPr b="1" lang="id" sz="1050">
                <a:solidFill>
                  <a:srgbClr val="37474F"/>
                </a:solidFill>
                <a:highlight>
                  <a:srgbClr val="F1F3F4"/>
                </a:highlight>
                <a:latin typeface="Roboto Mono"/>
                <a:ea typeface="Roboto Mono"/>
                <a:cs typeface="Roboto Mono"/>
                <a:sym typeface="Roboto Mono"/>
              </a:rPr>
              <a:t>.</a:t>
            </a:r>
            <a:r>
              <a:rPr b="1" lang="id" sz="1050">
                <a:solidFill>
                  <a:srgbClr val="3B78E7"/>
                </a:solidFill>
                <a:highlight>
                  <a:srgbClr val="F1F3F4"/>
                </a:highlight>
                <a:latin typeface="Roboto Mono"/>
                <a:ea typeface="Roboto Mono"/>
                <a:cs typeface="Roboto Mono"/>
                <a:sym typeface="Roboto Mono"/>
              </a:rPr>
              <a:t>class</a:t>
            </a:r>
            <a:r>
              <a:rPr b="1" lang="id" sz="1050">
                <a:solidFill>
                  <a:srgbClr val="37474F"/>
                </a:solidFill>
                <a:highlight>
                  <a:srgbClr val="F1F3F4"/>
                </a:highlight>
                <a:latin typeface="Roboto Mono"/>
                <a:ea typeface="Roboto Mono"/>
                <a:cs typeface="Roboto Mono"/>
                <a:sym typeface="Roboto Mono"/>
              </a:rPr>
              <a:t>);</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Create the observer which updates the UI.</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final</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Observer</a:t>
            </a:r>
            <a:r>
              <a:rPr b="1" lang="id" sz="1050">
                <a:solidFill>
                  <a:srgbClr val="37474F"/>
                </a:solidFill>
                <a:highlight>
                  <a:srgbClr val="F1F3F4"/>
                </a:highlight>
                <a:latin typeface="Roboto Mono"/>
                <a:ea typeface="Roboto Mono"/>
                <a:cs typeface="Roboto Mono"/>
                <a:sym typeface="Roboto Mono"/>
              </a:rPr>
              <a:t>&lt;</a:t>
            </a:r>
            <a:r>
              <a:rPr b="1" lang="id" sz="1050">
                <a:solidFill>
                  <a:srgbClr val="9C27B0"/>
                </a:solidFill>
                <a:highlight>
                  <a:srgbClr val="F1F3F4"/>
                </a:highlight>
                <a:latin typeface="Roboto Mono"/>
                <a:ea typeface="Roboto Mono"/>
                <a:cs typeface="Roboto Mono"/>
                <a:sym typeface="Roboto Mono"/>
              </a:rPr>
              <a:t>String</a:t>
            </a:r>
            <a:r>
              <a:rPr b="1" lang="id" sz="1050">
                <a:solidFill>
                  <a:srgbClr val="37474F"/>
                </a:solidFill>
                <a:highlight>
                  <a:srgbClr val="F1F3F4"/>
                </a:highlight>
                <a:latin typeface="Roboto Mono"/>
                <a:ea typeface="Roboto Mono"/>
                <a:cs typeface="Roboto Mono"/>
                <a:sym typeface="Roboto Mono"/>
              </a:rPr>
              <a:t>&gt; nameObserver = </a:t>
            </a:r>
            <a:r>
              <a:rPr b="1" lang="id" sz="1050">
                <a:solidFill>
                  <a:srgbClr val="3B78E7"/>
                </a:solidFill>
                <a:highlight>
                  <a:srgbClr val="F1F3F4"/>
                </a:highlight>
                <a:latin typeface="Roboto Mono"/>
                <a:ea typeface="Roboto Mono"/>
                <a:cs typeface="Roboto Mono"/>
                <a:sym typeface="Roboto Mono"/>
              </a:rPr>
              <a:t>new</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Observer</a:t>
            </a:r>
            <a:r>
              <a:rPr b="1" lang="id" sz="1050">
                <a:solidFill>
                  <a:srgbClr val="37474F"/>
                </a:solidFill>
                <a:highlight>
                  <a:srgbClr val="F1F3F4"/>
                </a:highlight>
                <a:latin typeface="Roboto Mono"/>
                <a:ea typeface="Roboto Mono"/>
                <a:cs typeface="Roboto Mono"/>
                <a:sym typeface="Roboto Mono"/>
              </a:rPr>
              <a:t>&lt;</a:t>
            </a:r>
            <a:r>
              <a:rPr b="1" lang="id" sz="1050">
                <a:solidFill>
                  <a:srgbClr val="9C27B0"/>
                </a:solidFill>
                <a:highlight>
                  <a:srgbClr val="F1F3F4"/>
                </a:highlight>
                <a:latin typeface="Roboto Mono"/>
                <a:ea typeface="Roboto Mono"/>
                <a:cs typeface="Roboto Mono"/>
                <a:sym typeface="Roboto Mono"/>
              </a:rPr>
              <a:t>String</a:t>
            </a:r>
            <a:r>
              <a:rPr b="1" lang="id" sz="1050">
                <a:solidFill>
                  <a:srgbClr val="37474F"/>
                </a:solidFill>
                <a:highlight>
                  <a:srgbClr val="F1F3F4"/>
                </a:highlight>
                <a:latin typeface="Roboto Mono"/>
                <a:ea typeface="Roboto Mono"/>
                <a:cs typeface="Roboto Mono"/>
                <a:sym typeface="Roboto Mono"/>
              </a:rPr>
              <a:t>&gt;()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r>
              <a:rPr b="1" lang="id" sz="1050">
                <a:solidFill>
                  <a:srgbClr val="C53929"/>
                </a:solidFill>
                <a:highlight>
                  <a:srgbClr val="F1F3F4"/>
                </a:highlight>
                <a:latin typeface="Roboto Mono"/>
                <a:ea typeface="Roboto Mono"/>
                <a:cs typeface="Roboto Mono"/>
                <a:sym typeface="Roboto Mono"/>
              </a:rPr>
              <a:t>@Override</a:t>
            </a:r>
            <a:endParaRPr b="1"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public</a:t>
            </a:r>
            <a:r>
              <a:rPr b="1"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void</a:t>
            </a:r>
            <a:r>
              <a:rPr b="1" lang="id" sz="1050">
                <a:solidFill>
                  <a:srgbClr val="37474F"/>
                </a:solidFill>
                <a:highlight>
                  <a:srgbClr val="F1F3F4"/>
                </a:highlight>
                <a:latin typeface="Roboto Mono"/>
                <a:ea typeface="Roboto Mono"/>
                <a:cs typeface="Roboto Mono"/>
                <a:sym typeface="Roboto Mono"/>
              </a:rPr>
              <a:t> onChanged(</a:t>
            </a:r>
            <a:r>
              <a:rPr b="1" lang="id" sz="1050">
                <a:solidFill>
                  <a:srgbClr val="C53929"/>
                </a:solidFill>
                <a:highlight>
                  <a:srgbClr val="F1F3F4"/>
                </a:highlight>
                <a:latin typeface="Roboto Mono"/>
                <a:ea typeface="Roboto Mono"/>
                <a:cs typeface="Roboto Mono"/>
                <a:sym typeface="Roboto Mono"/>
              </a:rPr>
              <a:t>@Nullable</a:t>
            </a:r>
            <a:r>
              <a:rPr b="1"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final</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String</a:t>
            </a:r>
            <a:r>
              <a:rPr b="1" lang="id" sz="1050">
                <a:solidFill>
                  <a:srgbClr val="37474F"/>
                </a:solidFill>
                <a:highlight>
                  <a:srgbClr val="F1F3F4"/>
                </a:highlight>
                <a:latin typeface="Roboto Mono"/>
                <a:ea typeface="Roboto Mono"/>
                <a:cs typeface="Roboto Mono"/>
                <a:sym typeface="Roboto Mono"/>
              </a:rPr>
              <a:t> newName)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r>
              <a:rPr b="1" lang="id" sz="1050">
                <a:solidFill>
                  <a:srgbClr val="D81B60"/>
                </a:solidFill>
                <a:highlight>
                  <a:srgbClr val="F1F3F4"/>
                </a:highlight>
                <a:latin typeface="Roboto Mono"/>
                <a:ea typeface="Roboto Mono"/>
                <a:cs typeface="Roboto Mono"/>
                <a:sym typeface="Roboto Mono"/>
              </a:rPr>
              <a:t>// Update the UI, in this case, a TextView.</a:t>
            </a:r>
            <a:endParaRPr b="1"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nameTextView.setText(newName);</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Observe the LiveData, passing in this activity as the LifecycleOwner and the observer.</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 model.getCurrentName().observe(</a:t>
            </a:r>
            <a:r>
              <a:rPr b="1" lang="id" sz="1050">
                <a:solidFill>
                  <a:srgbClr val="3B78E7"/>
                </a:solidFill>
                <a:highlight>
                  <a:srgbClr val="F1F3F4"/>
                </a:highlight>
                <a:latin typeface="Roboto Mono"/>
                <a:ea typeface="Roboto Mono"/>
                <a:cs typeface="Roboto Mono"/>
                <a:sym typeface="Roboto Mono"/>
              </a:rPr>
              <a:t>this</a:t>
            </a:r>
            <a:r>
              <a:rPr b="1" lang="id" sz="1050">
                <a:solidFill>
                  <a:srgbClr val="37474F"/>
                </a:solidFill>
                <a:highlight>
                  <a:srgbClr val="F1F3F4"/>
                </a:highlight>
                <a:latin typeface="Roboto Mono"/>
                <a:ea typeface="Roboto Mono"/>
                <a:cs typeface="Roboto Mono"/>
                <a:sym typeface="Roboto Mono"/>
              </a:rPr>
              <a:t>, nameObserver);</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B78E7"/>
              </a:solidFill>
              <a:highlight>
                <a:srgbClr val="F1F3F4"/>
              </a:highlight>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Data Binding</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02" name="Google Shape;30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b="1" lang="id" sz="1400">
                <a:solidFill>
                  <a:srgbClr val="37474F"/>
                </a:solidFill>
                <a:latin typeface="Roboto"/>
                <a:ea typeface="Roboto"/>
                <a:cs typeface="Roboto"/>
                <a:sym typeface="Roboto"/>
              </a:rPr>
              <a:t>Getting Started</a:t>
            </a:r>
            <a:endParaRPr b="1" sz="1400">
              <a:solidFill>
                <a:srgbClr val="37474F"/>
              </a:solidFill>
              <a:latin typeface="Roboto"/>
              <a:ea typeface="Roboto"/>
              <a:cs typeface="Roboto"/>
              <a:sym typeface="Robot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android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dataBinding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enabled = </a:t>
            </a:r>
            <a:r>
              <a:rPr b="1" lang="id" sz="1050">
                <a:solidFill>
                  <a:srgbClr val="3B78E7"/>
                </a:solidFill>
                <a:highlight>
                  <a:srgbClr val="F1F3F4"/>
                </a:highlight>
                <a:latin typeface="Roboto Mono"/>
                <a:ea typeface="Roboto Mono"/>
                <a:cs typeface="Roboto Mono"/>
                <a:sym typeface="Roboto Mono"/>
              </a:rPr>
              <a:t>true</a:t>
            </a:r>
            <a:endParaRPr b="1" sz="105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9C27B0"/>
              </a:solidFill>
              <a:highlight>
                <a:srgbClr val="F1F3F4"/>
              </a:highlight>
              <a:latin typeface="Roboto Mono"/>
              <a:ea typeface="Roboto Mono"/>
              <a:cs typeface="Roboto Mono"/>
              <a:sym typeface="Roboto Mono"/>
            </a:endParaRPr>
          </a:p>
        </p:txBody>
      </p:sp>
      <p:sp>
        <p:nvSpPr>
          <p:cNvPr id="303" name="Google Shape;303;p41"/>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Declaratively bind observable data to UI elements</a:t>
            </a:r>
            <a:endParaRPr/>
          </a:p>
        </p:txBody>
      </p:sp>
      <p:sp>
        <p:nvSpPr>
          <p:cNvPr id="304" name="Google Shape;304;p41"/>
          <p:cNvSpPr txBox="1"/>
          <p:nvPr/>
        </p:nvSpPr>
        <p:spPr>
          <a:xfrm>
            <a:off x="3528350" y="2078875"/>
            <a:ext cx="5717700" cy="2031000"/>
          </a:xfrm>
          <a:prstGeom prst="rect">
            <a:avLst/>
          </a:prstGeom>
          <a:noFill/>
          <a:ln>
            <a:noFill/>
          </a:ln>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b="1" lang="id">
                <a:solidFill>
                  <a:srgbClr val="37474F"/>
                </a:solidFill>
                <a:latin typeface="Roboto"/>
                <a:ea typeface="Roboto"/>
                <a:cs typeface="Roboto"/>
                <a:sym typeface="Roboto"/>
              </a:rPr>
              <a:t>Activity</a:t>
            </a:r>
            <a:endParaRPr b="1">
              <a:solidFill>
                <a:srgbClr val="37474F"/>
              </a:solidFill>
              <a:latin typeface="Roboto"/>
              <a:ea typeface="Roboto"/>
              <a:cs typeface="Roboto"/>
              <a:sym typeface="Roboto"/>
            </a:endParaRPr>
          </a:p>
          <a:p>
            <a:pPr indent="0" lvl="0" marL="0" marR="762000" rtl="0" algn="l">
              <a:lnSpc>
                <a:spcPct val="142857"/>
              </a:lnSpc>
              <a:spcBef>
                <a:spcPts val="0"/>
              </a:spcBef>
              <a:spcAft>
                <a:spcPts val="0"/>
              </a:spcAft>
              <a:buNone/>
            </a:pPr>
            <a:r>
              <a:rPr lang="id" sz="1050">
                <a:solidFill>
                  <a:srgbClr val="9C27B0"/>
                </a:solidFill>
                <a:highlight>
                  <a:srgbClr val="F1F3F4"/>
                </a:highlight>
                <a:latin typeface="Roboto Mono"/>
                <a:ea typeface="Roboto Mono"/>
                <a:cs typeface="Roboto Mono"/>
                <a:sym typeface="Roboto Mono"/>
              </a:rPr>
              <a:t>TextView</a:t>
            </a:r>
            <a:r>
              <a:rPr lang="id" sz="1050">
                <a:solidFill>
                  <a:srgbClr val="37474F"/>
                </a:solidFill>
                <a:highlight>
                  <a:srgbClr val="F1F3F4"/>
                </a:highlight>
                <a:latin typeface="Roboto Mono"/>
                <a:ea typeface="Roboto Mono"/>
                <a:cs typeface="Roboto Mono"/>
                <a:sym typeface="Roboto Mono"/>
              </a:rPr>
              <a:t> textView = findViewById(R.id.sample_text);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textView.setText(viewModel.getUserName());</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a:solidFill>
                  <a:srgbClr val="37474F"/>
                </a:solidFill>
                <a:latin typeface="Roboto"/>
                <a:ea typeface="Roboto"/>
                <a:cs typeface="Roboto"/>
                <a:sym typeface="Roboto"/>
              </a:rPr>
              <a:t>Layout</a:t>
            </a:r>
            <a:endParaRPr sz="1050">
              <a:solidFill>
                <a:srgbClr val="37474F"/>
              </a:solidFill>
              <a:highlight>
                <a:srgbClr val="F1F3F4"/>
              </a:highlight>
              <a:latin typeface="Roboto Mono"/>
              <a:ea typeface="Roboto Mono"/>
              <a:cs typeface="Roboto Mono"/>
              <a:sym typeface="Roboto Mono"/>
            </a:endParaRPr>
          </a:p>
          <a:p>
            <a:pPr indent="0" lvl="0" marL="0" marR="762000" rtl="0" algn="l">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&lt;TextView</a:t>
            </a:r>
            <a:endParaRPr sz="105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android:text</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"@{viewmodel.userName}"</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/&gt;</a:t>
            </a:r>
            <a:endParaRPr sz="1050">
              <a:solidFill>
                <a:srgbClr val="3B78E7"/>
              </a:solidFill>
              <a:highlight>
                <a:srgbClr val="F1F3F4"/>
              </a:highlight>
              <a:latin typeface="Roboto Mono"/>
              <a:ea typeface="Roboto Mono"/>
              <a:cs typeface="Roboto Mono"/>
              <a:sym typeface="Roboto Mono"/>
            </a:endParaRPr>
          </a:p>
          <a:p>
            <a:pPr indent="0" lvl="0" marL="0" rtl="0" algn="l">
              <a:lnSpc>
                <a:spcPct val="142857"/>
              </a:lnSpc>
              <a:spcBef>
                <a:spcPts val="0"/>
              </a:spcBef>
              <a:spcAft>
                <a:spcPts val="0"/>
              </a:spcAft>
              <a:buNone/>
            </a:pPr>
            <a:r>
              <a:t/>
            </a:r>
            <a:endParaRPr>
              <a:solidFill>
                <a:srgbClr val="414141"/>
              </a:solidFill>
              <a:highlight>
                <a:srgbClr val="FFFFFF"/>
              </a:highlight>
              <a:latin typeface="Roboto"/>
              <a:ea typeface="Roboto"/>
              <a:cs typeface="Roboto"/>
              <a:sym typeface="Roboto"/>
            </a:endParaRPr>
          </a:p>
          <a:p>
            <a:pPr indent="0" lvl="0" marL="0" rtl="0" algn="l">
              <a:lnSpc>
                <a:spcPct val="142857"/>
              </a:lnSpc>
              <a:spcBef>
                <a:spcPts val="0"/>
              </a:spcBef>
              <a:spcAft>
                <a:spcPts val="0"/>
              </a:spcAft>
              <a:buNone/>
            </a:pPr>
            <a:r>
              <a:t/>
            </a:r>
            <a:endParaRPr sz="1050">
              <a:solidFill>
                <a:srgbClr val="9C27B0"/>
              </a:solidFill>
              <a:highlight>
                <a:srgbClr val="F1F3F4"/>
              </a:highlight>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Font typeface="Calibri"/>
              <a:buNone/>
            </a:pPr>
            <a:r>
              <a:rPr b="0" lang="id" sz="3000">
                <a:solidFill>
                  <a:srgbClr val="000000"/>
                </a:solidFill>
                <a:latin typeface="Roboto"/>
                <a:ea typeface="Roboto"/>
                <a:cs typeface="Roboto"/>
                <a:sym typeface="Roboto"/>
              </a:rPr>
              <a:t>What is </a:t>
            </a:r>
            <a:r>
              <a:rPr lang="id" sz="3000">
                <a:solidFill>
                  <a:srgbClr val="000000"/>
                </a:solidFill>
                <a:latin typeface="Roboto"/>
                <a:ea typeface="Roboto"/>
                <a:cs typeface="Roboto"/>
                <a:sym typeface="Roboto"/>
              </a:rPr>
              <a:t>Android Jetpack</a:t>
            </a:r>
            <a:r>
              <a:rPr b="0" lang="id" sz="3000">
                <a:solidFill>
                  <a:srgbClr val="000000"/>
                </a:solidFill>
                <a:latin typeface="Roboto"/>
                <a:ea typeface="Roboto"/>
                <a:cs typeface="Roboto"/>
                <a:sym typeface="Roboto"/>
              </a:rPr>
              <a:t>?</a:t>
            </a:r>
            <a:endParaRPr b="0" sz="3000">
              <a:solidFill>
                <a:srgbClr val="000000"/>
              </a:solidFill>
              <a:latin typeface="Roboto"/>
              <a:ea typeface="Roboto"/>
              <a:cs typeface="Roboto"/>
              <a:sym typeface="Roboto"/>
            </a:endParaRPr>
          </a:p>
          <a:p>
            <a:pPr indent="0" lvl="0" marL="0" rtl="0" algn="r">
              <a:spcBef>
                <a:spcPts val="0"/>
              </a:spcBef>
              <a:spcAft>
                <a:spcPts val="0"/>
              </a:spcAft>
              <a:buNone/>
            </a:pPr>
            <a:r>
              <a:t/>
            </a:r>
            <a:endParaRPr sz="3000">
              <a:latin typeface="Roboto"/>
              <a:ea typeface="Roboto"/>
              <a:cs typeface="Roboto"/>
              <a:sym typeface="Roboto"/>
            </a:endParaRPr>
          </a:p>
        </p:txBody>
      </p:sp>
      <p:pic>
        <p:nvPicPr>
          <p:cNvPr id="99" name="Google Shape;99;p15"/>
          <p:cNvPicPr preferRelativeResize="0"/>
          <p:nvPr/>
        </p:nvPicPr>
        <p:blipFill>
          <a:blip r:embed="rId3">
            <a:alphaModFix/>
          </a:blip>
          <a:stretch>
            <a:fillRect/>
          </a:stretch>
        </p:blipFill>
        <p:spPr>
          <a:xfrm>
            <a:off x="2942224" y="1945700"/>
            <a:ext cx="2774776" cy="213497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a:t>
            </a:r>
            <a:r>
              <a:rPr b="0" lang="id" sz="3000">
                <a:solidFill>
                  <a:srgbClr val="414141"/>
                </a:solidFill>
                <a:latin typeface="Roboto"/>
                <a:ea typeface="Roboto"/>
                <a:cs typeface="Roboto"/>
                <a:sym typeface="Roboto"/>
              </a:rPr>
              <a:t>- </a:t>
            </a:r>
            <a:r>
              <a:rPr b="0" lang="id" sz="3000">
                <a:solidFill>
                  <a:srgbClr val="000000"/>
                </a:solidFill>
                <a:latin typeface="Roboto"/>
                <a:ea typeface="Roboto"/>
                <a:cs typeface="Roboto"/>
                <a:sym typeface="Roboto"/>
              </a:rPr>
              <a:t>Lifecycles</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10" name="Google Shape;310;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MyLocationListener</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MyLocationListener</a:t>
            </a:r>
            <a:r>
              <a:rPr lang="id" sz="1050">
                <a:solidFill>
                  <a:srgbClr val="37474F"/>
                </a:solidFill>
                <a:highlight>
                  <a:srgbClr val="F1F3F4"/>
                </a:highlight>
                <a:latin typeface="Roboto Mono"/>
                <a:ea typeface="Roboto Mono"/>
                <a:cs typeface="Roboto Mono"/>
                <a:sym typeface="Roboto Mono"/>
              </a:rPr>
              <a:t>(</a:t>
            </a:r>
            <a:r>
              <a:rPr lang="id" sz="1050">
                <a:solidFill>
                  <a:srgbClr val="9C27B0"/>
                </a:solidFill>
                <a:highlight>
                  <a:srgbClr val="F1F3F4"/>
                </a:highlight>
                <a:latin typeface="Roboto Mono"/>
                <a:ea typeface="Roboto Mono"/>
                <a:cs typeface="Roboto Mono"/>
                <a:sym typeface="Roboto Mono"/>
              </a:rPr>
              <a:t>Context</a:t>
            </a:r>
            <a:r>
              <a:rPr lang="id" sz="1050">
                <a:solidFill>
                  <a:srgbClr val="37474F"/>
                </a:solidFill>
                <a:highlight>
                  <a:srgbClr val="F1F3F4"/>
                </a:highlight>
                <a:latin typeface="Roboto Mono"/>
                <a:ea typeface="Roboto Mono"/>
                <a:cs typeface="Roboto Mono"/>
                <a:sym typeface="Roboto Mono"/>
              </a:rPr>
              <a:t> context, </a:t>
            </a:r>
            <a:r>
              <a:rPr lang="id" sz="1050">
                <a:solidFill>
                  <a:srgbClr val="9C27B0"/>
                </a:solidFill>
                <a:highlight>
                  <a:srgbClr val="F1F3F4"/>
                </a:highlight>
                <a:latin typeface="Roboto Mono"/>
                <a:ea typeface="Roboto Mono"/>
                <a:cs typeface="Roboto Mono"/>
                <a:sym typeface="Roboto Mono"/>
              </a:rPr>
              <a:t>Callback</a:t>
            </a:r>
            <a:r>
              <a:rPr lang="id" sz="1050">
                <a:solidFill>
                  <a:srgbClr val="37474F"/>
                </a:solidFill>
                <a:highlight>
                  <a:srgbClr val="F1F3F4"/>
                </a:highlight>
                <a:latin typeface="Roboto Mono"/>
                <a:ea typeface="Roboto Mono"/>
                <a:cs typeface="Roboto Mono"/>
                <a:sym typeface="Roboto Mono"/>
              </a:rPr>
              <a:t> callback)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start()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connect to system location service</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stop()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disconnect from system location service</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9C27B0"/>
              </a:solidFill>
              <a:highlight>
                <a:srgbClr val="F1F3F4"/>
              </a:highlight>
              <a:latin typeface="Roboto Mono"/>
              <a:ea typeface="Roboto Mono"/>
              <a:cs typeface="Roboto Mono"/>
              <a:sym typeface="Roboto Mono"/>
            </a:endParaRPr>
          </a:p>
        </p:txBody>
      </p:sp>
      <p:sp>
        <p:nvSpPr>
          <p:cNvPr id="311" name="Google Shape;311;p42"/>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Manage your activity and fragment lifecycles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3"/>
          <p:cNvSpPr txBox="1"/>
          <p:nvPr>
            <p:ph idx="1" type="body"/>
          </p:nvPr>
        </p:nvSpPr>
        <p:spPr>
          <a:xfrm>
            <a:off x="727650" y="86250"/>
            <a:ext cx="7688700" cy="48579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MyActivity</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extends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AppCompatActivity</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private</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MyLocationListener</a:t>
            </a:r>
            <a:r>
              <a:rPr b="1" lang="id" sz="1050">
                <a:solidFill>
                  <a:srgbClr val="37474F"/>
                </a:solidFill>
                <a:highlight>
                  <a:srgbClr val="F1F3F4"/>
                </a:highlight>
                <a:latin typeface="Roboto Mono"/>
                <a:ea typeface="Roboto Mono"/>
                <a:cs typeface="Roboto Mono"/>
                <a:sym typeface="Roboto Mono"/>
              </a:rPr>
              <a:t> myLocationListener;</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@Override</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onCreate(...)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myLocationListener = </a:t>
            </a:r>
            <a:r>
              <a:rPr b="1" lang="id" sz="1050">
                <a:solidFill>
                  <a:srgbClr val="3B78E7"/>
                </a:solidFill>
                <a:highlight>
                  <a:srgbClr val="F1F3F4"/>
                </a:highlight>
                <a:latin typeface="Roboto Mono"/>
                <a:ea typeface="Roboto Mono"/>
                <a:cs typeface="Roboto Mono"/>
                <a:sym typeface="Roboto Mono"/>
              </a:rPr>
              <a:t>new</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MyLocationListener</a:t>
            </a:r>
            <a:r>
              <a:rPr b="1" lang="id" sz="1050">
                <a:solidFill>
                  <a:srgbClr val="37474F"/>
                </a:solidFill>
                <a:highlight>
                  <a:srgbClr val="F1F3F4"/>
                </a:highlight>
                <a:latin typeface="Roboto Mono"/>
                <a:ea typeface="Roboto Mono"/>
                <a:cs typeface="Roboto Mono"/>
                <a:sym typeface="Roboto Mono"/>
              </a:rPr>
              <a:t>(</a:t>
            </a:r>
            <a:r>
              <a:rPr b="1" lang="id" sz="1050">
                <a:solidFill>
                  <a:srgbClr val="3B78E7"/>
                </a:solidFill>
                <a:highlight>
                  <a:srgbClr val="F1F3F4"/>
                </a:highlight>
                <a:latin typeface="Roboto Mono"/>
                <a:ea typeface="Roboto Mono"/>
                <a:cs typeface="Roboto Mono"/>
                <a:sym typeface="Roboto Mono"/>
              </a:rPr>
              <a:t>this</a:t>
            </a:r>
            <a:r>
              <a:rPr b="1" lang="id" sz="1050">
                <a:solidFill>
                  <a:srgbClr val="37474F"/>
                </a:solidFill>
                <a:highlight>
                  <a:srgbClr val="F1F3F4"/>
                </a:highlight>
                <a:latin typeface="Roboto Mono"/>
                <a:ea typeface="Roboto Mono"/>
                <a:cs typeface="Roboto Mono"/>
                <a:sym typeface="Roboto Mono"/>
              </a:rPr>
              <a:t>, (location) -&gt; {</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update UI</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@Override</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onStart()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super</a:t>
            </a:r>
            <a:r>
              <a:rPr lang="id" sz="1050">
                <a:solidFill>
                  <a:srgbClr val="37474F"/>
                </a:solidFill>
                <a:highlight>
                  <a:srgbClr val="F1F3F4"/>
                </a:highlight>
                <a:latin typeface="Roboto Mono"/>
                <a:ea typeface="Roboto Mono"/>
                <a:cs typeface="Roboto Mono"/>
                <a:sym typeface="Roboto Mono"/>
              </a:rPr>
              <a:t>.onStart();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 myLocationListener.start();</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manage other components that need to respond to the activity lifecycle</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@Override</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onStop()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super</a:t>
            </a:r>
            <a:r>
              <a:rPr lang="id" sz="1050">
                <a:solidFill>
                  <a:srgbClr val="37474F"/>
                </a:solidFill>
                <a:highlight>
                  <a:srgbClr val="F1F3F4"/>
                </a:highlight>
                <a:latin typeface="Roboto Mono"/>
                <a:ea typeface="Roboto Mono"/>
                <a:cs typeface="Roboto Mono"/>
                <a:sym typeface="Roboto Mono"/>
              </a:rPr>
              <a:t>.onStop();</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 myLocationListener.stop();</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manage other components that need to respond to the activity lifecycle</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B78E7"/>
              </a:solidFill>
              <a:highlight>
                <a:srgbClr val="F1F3F4"/>
              </a:highlight>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4"/>
          <p:cNvSpPr txBox="1"/>
          <p:nvPr>
            <p:ph idx="1" type="body"/>
          </p:nvPr>
        </p:nvSpPr>
        <p:spPr>
          <a:xfrm>
            <a:off x="727650" y="1525625"/>
            <a:ext cx="7688700" cy="34188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MyActivity</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extends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AppCompatActivity</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C53929"/>
                </a:solidFill>
                <a:highlight>
                  <a:srgbClr val="F1F3F4"/>
                </a:highlight>
                <a:latin typeface="Roboto Mono"/>
                <a:ea typeface="Roboto Mono"/>
                <a:cs typeface="Roboto Mono"/>
                <a:sym typeface="Roboto Mono"/>
              </a:rPr>
              <a:t>    @Override</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onStart()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super</a:t>
            </a:r>
            <a:r>
              <a:rPr lang="id" sz="1050">
                <a:solidFill>
                  <a:srgbClr val="37474F"/>
                </a:solidFill>
                <a:highlight>
                  <a:srgbClr val="F1F3F4"/>
                </a:highlight>
                <a:latin typeface="Roboto Mono"/>
                <a:ea typeface="Roboto Mono"/>
                <a:cs typeface="Roboto Mono"/>
                <a:sym typeface="Roboto Mono"/>
              </a:rPr>
              <a:t>.onStart();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Util</a:t>
            </a:r>
            <a:r>
              <a:rPr lang="id" sz="1050">
                <a:solidFill>
                  <a:srgbClr val="37474F"/>
                </a:solidFill>
                <a:highlight>
                  <a:srgbClr val="F1F3F4"/>
                </a:highlight>
                <a:latin typeface="Roboto Mono"/>
                <a:ea typeface="Roboto Mono"/>
                <a:cs typeface="Roboto Mono"/>
                <a:sym typeface="Roboto Mono"/>
              </a:rPr>
              <a:t>.checkUserStatus(result -&gt;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what if this callback is invoked AFTER activity is stopped?</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if</a:t>
            </a:r>
            <a:r>
              <a:rPr lang="id" sz="1050">
                <a:solidFill>
                  <a:srgbClr val="37474F"/>
                </a:solidFill>
                <a:highlight>
                  <a:srgbClr val="F1F3F4"/>
                </a:highlight>
                <a:latin typeface="Roboto Mono"/>
                <a:ea typeface="Roboto Mono"/>
                <a:cs typeface="Roboto Mono"/>
                <a:sym typeface="Roboto Mono"/>
              </a:rPr>
              <a:t> (result)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myLocationListener.start();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B78E7"/>
              </a:solidFill>
              <a:highlight>
                <a:srgbClr val="F1F3F4"/>
              </a:highlight>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Lifecycles</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27" name="Google Shape;327;p45"/>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Manage your activity and fragment lifecycles</a:t>
            </a:r>
            <a:endParaRPr/>
          </a:p>
        </p:txBody>
      </p:sp>
      <p:pic>
        <p:nvPicPr>
          <p:cNvPr id="328" name="Google Shape;328;p45"/>
          <p:cNvPicPr preferRelativeResize="0"/>
          <p:nvPr/>
        </p:nvPicPr>
        <p:blipFill>
          <a:blip r:embed="rId3">
            <a:alphaModFix/>
          </a:blip>
          <a:stretch>
            <a:fillRect/>
          </a:stretch>
        </p:blipFill>
        <p:spPr>
          <a:xfrm>
            <a:off x="768238" y="2112000"/>
            <a:ext cx="4851221" cy="2640450"/>
          </a:xfrm>
          <a:prstGeom prst="rect">
            <a:avLst/>
          </a:prstGeom>
          <a:noFill/>
          <a:ln>
            <a:noFill/>
          </a:ln>
        </p:spPr>
      </p:pic>
      <p:pic>
        <p:nvPicPr>
          <p:cNvPr id="329" name="Google Shape;329;p45"/>
          <p:cNvPicPr preferRelativeResize="0"/>
          <p:nvPr/>
        </p:nvPicPr>
        <p:blipFill>
          <a:blip r:embed="rId4">
            <a:alphaModFix/>
          </a:blip>
          <a:stretch>
            <a:fillRect/>
          </a:stretch>
        </p:blipFill>
        <p:spPr>
          <a:xfrm>
            <a:off x="6210933" y="1692575"/>
            <a:ext cx="2246475" cy="23962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Lifecycles</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35" name="Google Shape;335;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MyObserver</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implements</a:t>
            </a:r>
            <a:r>
              <a:rPr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LifecycleObserver</a:t>
            </a:r>
            <a:r>
              <a:rPr b="1" lang="id" sz="1050">
                <a:solidFill>
                  <a:srgbClr val="37474F"/>
                </a:solidFill>
                <a:highlight>
                  <a:srgbClr val="F1F3F4"/>
                </a:highlight>
                <a:latin typeface="Roboto Mono"/>
                <a:ea typeface="Roboto Mono"/>
                <a:cs typeface="Roboto Mono"/>
                <a:sym typeface="Roboto Mono"/>
              </a:rPr>
              <a:t> </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C53929"/>
                </a:solidFill>
                <a:highlight>
                  <a:srgbClr val="F1F3F4"/>
                </a:highlight>
                <a:latin typeface="Roboto Mono"/>
                <a:ea typeface="Roboto Mono"/>
                <a:cs typeface="Roboto Mono"/>
                <a:sym typeface="Roboto Mono"/>
              </a:rPr>
              <a:t>@OnLifecycleEvent</a:t>
            </a:r>
            <a:r>
              <a:rPr b="1" lang="id" sz="1050">
                <a:solidFill>
                  <a:srgbClr val="37474F"/>
                </a:solidFill>
                <a:highlight>
                  <a:srgbClr val="F1F3F4"/>
                </a:highlight>
                <a:latin typeface="Roboto Mono"/>
                <a:ea typeface="Roboto Mono"/>
                <a:cs typeface="Roboto Mono"/>
                <a:sym typeface="Roboto Mono"/>
              </a:rPr>
              <a:t>(</a:t>
            </a:r>
            <a:r>
              <a:rPr b="1" lang="id" sz="1050">
                <a:solidFill>
                  <a:srgbClr val="9C27B0"/>
                </a:solidFill>
                <a:highlight>
                  <a:srgbClr val="F1F3F4"/>
                </a:highlight>
                <a:latin typeface="Roboto Mono"/>
                <a:ea typeface="Roboto Mono"/>
                <a:cs typeface="Roboto Mono"/>
                <a:sym typeface="Roboto Mono"/>
              </a:rPr>
              <a:t>Lifecycle</a:t>
            </a:r>
            <a:r>
              <a:rPr b="1" lang="id" sz="1050">
                <a:solidFill>
                  <a:srgbClr val="37474F"/>
                </a:solidFill>
                <a:highlight>
                  <a:srgbClr val="F1F3F4"/>
                </a:highlight>
                <a:latin typeface="Roboto Mono"/>
                <a:ea typeface="Roboto Mono"/>
                <a:cs typeface="Roboto Mono"/>
                <a:sym typeface="Roboto Mono"/>
              </a:rPr>
              <a:t>.</a:t>
            </a:r>
            <a:r>
              <a:rPr b="1" lang="id" sz="1050">
                <a:solidFill>
                  <a:srgbClr val="9C27B0"/>
                </a:solidFill>
                <a:highlight>
                  <a:srgbClr val="F1F3F4"/>
                </a:highlight>
                <a:latin typeface="Roboto Mono"/>
                <a:ea typeface="Roboto Mono"/>
                <a:cs typeface="Roboto Mono"/>
                <a:sym typeface="Roboto Mono"/>
              </a:rPr>
              <a:t>Event</a:t>
            </a:r>
            <a:r>
              <a:rPr b="1" lang="id" sz="1050">
                <a:solidFill>
                  <a:srgbClr val="37474F"/>
                </a:solidFill>
                <a:highlight>
                  <a:srgbClr val="F1F3F4"/>
                </a:highlight>
                <a:latin typeface="Roboto Mono"/>
                <a:ea typeface="Roboto Mono"/>
                <a:cs typeface="Roboto Mono"/>
                <a:sym typeface="Roboto Mono"/>
              </a:rPr>
              <a:t>.ON_RESUME)</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connectListener()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 </a:t>
            </a:r>
            <a:r>
              <a:rPr b="1" lang="id" sz="1050">
                <a:solidFill>
                  <a:srgbClr val="C53929"/>
                </a:solidFill>
                <a:highlight>
                  <a:srgbClr val="F1F3F4"/>
                </a:highlight>
                <a:latin typeface="Roboto Mono"/>
                <a:ea typeface="Roboto Mono"/>
                <a:cs typeface="Roboto Mono"/>
                <a:sym typeface="Roboto Mono"/>
              </a:rPr>
              <a:t>@OnLifecycleEvent</a:t>
            </a:r>
            <a:r>
              <a:rPr b="1" lang="id" sz="1050">
                <a:solidFill>
                  <a:srgbClr val="37474F"/>
                </a:solidFill>
                <a:highlight>
                  <a:srgbClr val="F1F3F4"/>
                </a:highlight>
                <a:latin typeface="Roboto Mono"/>
                <a:ea typeface="Roboto Mono"/>
                <a:cs typeface="Roboto Mono"/>
                <a:sym typeface="Roboto Mono"/>
              </a:rPr>
              <a:t>(</a:t>
            </a:r>
            <a:r>
              <a:rPr b="1" lang="id" sz="1050">
                <a:solidFill>
                  <a:srgbClr val="9C27B0"/>
                </a:solidFill>
                <a:highlight>
                  <a:srgbClr val="F1F3F4"/>
                </a:highlight>
                <a:latin typeface="Roboto Mono"/>
                <a:ea typeface="Roboto Mono"/>
                <a:cs typeface="Roboto Mono"/>
                <a:sym typeface="Roboto Mono"/>
              </a:rPr>
              <a:t>Lifecycle</a:t>
            </a:r>
            <a:r>
              <a:rPr b="1" lang="id" sz="1050">
                <a:solidFill>
                  <a:srgbClr val="37474F"/>
                </a:solidFill>
                <a:highlight>
                  <a:srgbClr val="F1F3F4"/>
                </a:highlight>
                <a:latin typeface="Roboto Mono"/>
                <a:ea typeface="Roboto Mono"/>
                <a:cs typeface="Roboto Mono"/>
                <a:sym typeface="Roboto Mono"/>
              </a:rPr>
              <a:t>.</a:t>
            </a:r>
            <a:r>
              <a:rPr b="1" lang="id" sz="1050">
                <a:solidFill>
                  <a:srgbClr val="9C27B0"/>
                </a:solidFill>
                <a:highlight>
                  <a:srgbClr val="F1F3F4"/>
                </a:highlight>
                <a:latin typeface="Roboto Mono"/>
                <a:ea typeface="Roboto Mono"/>
                <a:cs typeface="Roboto Mono"/>
                <a:sym typeface="Roboto Mono"/>
              </a:rPr>
              <a:t>Event</a:t>
            </a:r>
            <a:r>
              <a:rPr b="1" lang="id" sz="1050">
                <a:solidFill>
                  <a:srgbClr val="37474F"/>
                </a:solidFill>
                <a:highlight>
                  <a:srgbClr val="F1F3F4"/>
                </a:highlight>
                <a:latin typeface="Roboto Mono"/>
                <a:ea typeface="Roboto Mono"/>
                <a:cs typeface="Roboto Mono"/>
                <a:sym typeface="Roboto Mono"/>
              </a:rPr>
              <a:t>.ON_PAUSE)</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disconnectListener()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21590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myLifecycleOwner.getLifecycle().addObserver(</a:t>
            </a:r>
            <a:r>
              <a:rPr b="1" lang="id" sz="1050">
                <a:solidFill>
                  <a:srgbClr val="3B78E7"/>
                </a:solidFill>
                <a:highlight>
                  <a:srgbClr val="F1F3F4"/>
                </a:highlight>
                <a:latin typeface="Roboto Mono"/>
                <a:ea typeface="Roboto Mono"/>
                <a:cs typeface="Roboto Mono"/>
                <a:sym typeface="Roboto Mono"/>
              </a:rPr>
              <a:t>new</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MyObserver</a:t>
            </a:r>
            <a:r>
              <a:rPr b="1" lang="id" sz="1050">
                <a:solidFill>
                  <a:srgbClr val="37474F"/>
                </a:solidFill>
                <a:highlight>
                  <a:srgbClr val="F1F3F4"/>
                </a:highlight>
                <a:latin typeface="Roboto Mono"/>
                <a:ea typeface="Roboto Mono"/>
                <a:cs typeface="Roboto Mono"/>
                <a:sym typeface="Roboto Mono"/>
              </a:rPr>
              <a:t>());</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B78E7"/>
              </a:solidFill>
              <a:highlight>
                <a:srgbClr val="F1F3F4"/>
              </a:highlight>
              <a:latin typeface="Roboto Mono"/>
              <a:ea typeface="Roboto Mono"/>
              <a:cs typeface="Roboto Mono"/>
              <a:sym typeface="Roboto Mono"/>
            </a:endParaRPr>
          </a:p>
        </p:txBody>
      </p:sp>
      <p:sp>
        <p:nvSpPr>
          <p:cNvPr id="336" name="Google Shape;336;p46"/>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Manage your activity and fragment lifecycles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Room</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42" name="Google Shape;342;p47"/>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Fluent SQLite database access</a:t>
            </a:r>
            <a:endParaRPr/>
          </a:p>
        </p:txBody>
      </p:sp>
      <p:pic>
        <p:nvPicPr>
          <p:cNvPr id="343" name="Google Shape;343;p47"/>
          <p:cNvPicPr preferRelativeResize="0"/>
          <p:nvPr/>
        </p:nvPicPr>
        <p:blipFill>
          <a:blip r:embed="rId3">
            <a:alphaModFix/>
          </a:blip>
          <a:stretch>
            <a:fillRect/>
          </a:stretch>
        </p:blipFill>
        <p:spPr>
          <a:xfrm>
            <a:off x="773200" y="2128275"/>
            <a:ext cx="5041925" cy="2924975"/>
          </a:xfrm>
          <a:prstGeom prst="rect">
            <a:avLst/>
          </a:prstGeom>
          <a:noFill/>
          <a:ln>
            <a:noFill/>
          </a:ln>
        </p:spPr>
      </p:pic>
      <p:pic>
        <p:nvPicPr>
          <p:cNvPr id="344" name="Google Shape;344;p47"/>
          <p:cNvPicPr preferRelativeResize="0"/>
          <p:nvPr/>
        </p:nvPicPr>
        <p:blipFill rotWithShape="1">
          <a:blip r:embed="rId4">
            <a:alphaModFix/>
          </a:blip>
          <a:srcRect b="21426" l="0" r="0" t="0"/>
          <a:stretch/>
        </p:blipFill>
        <p:spPr>
          <a:xfrm>
            <a:off x="5909225" y="3145425"/>
            <a:ext cx="3104450" cy="1370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Room</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50" name="Google Shape;350;p48"/>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Entity</a:t>
            </a:r>
            <a:endParaRPr/>
          </a:p>
        </p:txBody>
      </p:sp>
      <p:sp>
        <p:nvSpPr>
          <p:cNvPr id="351" name="Google Shape;351;p48"/>
          <p:cNvSpPr txBox="1"/>
          <p:nvPr/>
        </p:nvSpPr>
        <p:spPr>
          <a:xfrm>
            <a:off x="729450" y="2052325"/>
            <a:ext cx="3888600" cy="2217900"/>
          </a:xfrm>
          <a:prstGeom prst="rect">
            <a:avLst/>
          </a:prstGeom>
          <a:noFill/>
          <a:ln>
            <a:noFill/>
          </a:ln>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C53929"/>
                </a:solidFill>
                <a:highlight>
                  <a:srgbClr val="F1F3F4"/>
                </a:highlight>
                <a:latin typeface="Roboto Mono"/>
                <a:ea typeface="Roboto Mono"/>
                <a:cs typeface="Roboto Mono"/>
                <a:sym typeface="Roboto Mono"/>
              </a:rPr>
              <a:t>@Entity</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User</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@PrimaryKey</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int</a:t>
            </a:r>
            <a:r>
              <a:rPr lang="id" sz="1050">
                <a:solidFill>
                  <a:srgbClr val="37474F"/>
                </a:solidFill>
                <a:highlight>
                  <a:srgbClr val="F1F3F4"/>
                </a:highlight>
                <a:latin typeface="Roboto Mono"/>
                <a:ea typeface="Roboto Mono"/>
                <a:cs typeface="Roboto Mono"/>
                <a:sym typeface="Roboto Mono"/>
              </a:rPr>
              <a:t> uid;</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@ColumnInfo</a:t>
            </a:r>
            <a:r>
              <a:rPr lang="id" sz="1050">
                <a:solidFill>
                  <a:srgbClr val="37474F"/>
                </a:solidFill>
                <a:highlight>
                  <a:srgbClr val="F1F3F4"/>
                </a:highlight>
                <a:latin typeface="Roboto Mono"/>
                <a:ea typeface="Roboto Mono"/>
                <a:cs typeface="Roboto Mono"/>
                <a:sym typeface="Roboto Mono"/>
              </a:rPr>
              <a:t>(name = </a:t>
            </a:r>
            <a:r>
              <a:rPr lang="id" sz="1050">
                <a:solidFill>
                  <a:srgbClr val="0D904F"/>
                </a:solidFill>
                <a:highlight>
                  <a:srgbClr val="F1F3F4"/>
                </a:highlight>
                <a:latin typeface="Roboto Mono"/>
                <a:ea typeface="Roboto Mono"/>
                <a:cs typeface="Roboto Mono"/>
                <a:sym typeface="Roboto Mono"/>
              </a:rPr>
              <a:t>"first_name"</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String</a:t>
            </a:r>
            <a:r>
              <a:rPr lang="id" sz="1050">
                <a:solidFill>
                  <a:srgbClr val="37474F"/>
                </a:solidFill>
                <a:highlight>
                  <a:srgbClr val="F1F3F4"/>
                </a:highlight>
                <a:latin typeface="Roboto Mono"/>
                <a:ea typeface="Roboto Mono"/>
                <a:cs typeface="Roboto Mono"/>
                <a:sym typeface="Roboto Mono"/>
              </a:rPr>
              <a:t> firstName;</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@ColumnInfo</a:t>
            </a:r>
            <a:r>
              <a:rPr lang="id" sz="1050">
                <a:solidFill>
                  <a:srgbClr val="37474F"/>
                </a:solidFill>
                <a:highlight>
                  <a:srgbClr val="F1F3F4"/>
                </a:highlight>
                <a:latin typeface="Roboto Mono"/>
                <a:ea typeface="Roboto Mono"/>
                <a:cs typeface="Roboto Mono"/>
                <a:sym typeface="Roboto Mono"/>
              </a:rPr>
              <a:t>(name = </a:t>
            </a:r>
            <a:r>
              <a:rPr lang="id" sz="1050">
                <a:solidFill>
                  <a:srgbClr val="0D904F"/>
                </a:solidFill>
                <a:highlight>
                  <a:srgbClr val="F1F3F4"/>
                </a:highlight>
                <a:latin typeface="Roboto Mono"/>
                <a:ea typeface="Roboto Mono"/>
                <a:cs typeface="Roboto Mono"/>
                <a:sym typeface="Roboto Mono"/>
              </a:rPr>
              <a:t>"last_name"</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String</a:t>
            </a:r>
            <a:r>
              <a:rPr lang="id" sz="1050">
                <a:solidFill>
                  <a:srgbClr val="37474F"/>
                </a:solidFill>
                <a:highlight>
                  <a:srgbClr val="F1F3F4"/>
                </a:highlight>
                <a:latin typeface="Roboto Mono"/>
                <a:ea typeface="Roboto Mono"/>
                <a:cs typeface="Roboto Mono"/>
                <a:sym typeface="Roboto Mono"/>
              </a:rPr>
              <a:t> lastName;</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p:txBody>
      </p:sp>
      <p:pic>
        <p:nvPicPr>
          <p:cNvPr id="352" name="Google Shape;352;p48"/>
          <p:cNvPicPr preferRelativeResize="0"/>
          <p:nvPr/>
        </p:nvPicPr>
        <p:blipFill>
          <a:blip r:embed="rId3">
            <a:alphaModFix/>
          </a:blip>
          <a:stretch>
            <a:fillRect/>
          </a:stretch>
        </p:blipFill>
        <p:spPr>
          <a:xfrm>
            <a:off x="5033300" y="1007250"/>
            <a:ext cx="3612150" cy="3262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Room</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58" name="Google Shape;358;p49"/>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Dao</a:t>
            </a:r>
            <a:endParaRPr/>
          </a:p>
        </p:txBody>
      </p:sp>
      <p:sp>
        <p:nvSpPr>
          <p:cNvPr id="359" name="Google Shape;359;p49"/>
          <p:cNvSpPr txBox="1"/>
          <p:nvPr/>
        </p:nvSpPr>
        <p:spPr>
          <a:xfrm>
            <a:off x="729450" y="2095425"/>
            <a:ext cx="8609100" cy="2217900"/>
          </a:xfrm>
          <a:prstGeom prst="rect">
            <a:avLst/>
          </a:prstGeom>
          <a:noFill/>
          <a:ln>
            <a:noFill/>
          </a:ln>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00">
                <a:solidFill>
                  <a:srgbClr val="C53929"/>
                </a:solidFill>
                <a:highlight>
                  <a:srgbClr val="F1F3F4"/>
                </a:highlight>
                <a:latin typeface="Roboto Mono"/>
                <a:ea typeface="Roboto Mono"/>
                <a:cs typeface="Roboto Mono"/>
                <a:sym typeface="Roboto Mono"/>
              </a:rPr>
              <a:t>@</a:t>
            </a:r>
            <a:r>
              <a:rPr b="1" lang="id" sz="1000">
                <a:solidFill>
                  <a:srgbClr val="C53929"/>
                </a:solidFill>
                <a:highlight>
                  <a:srgbClr val="F1F3F4"/>
                </a:highlight>
                <a:latin typeface="Roboto Mono"/>
                <a:ea typeface="Roboto Mono"/>
                <a:cs typeface="Roboto Mono"/>
                <a:sym typeface="Roboto Mono"/>
              </a:rPr>
              <a:t>Dao</a:t>
            </a:r>
            <a:endParaRPr b="1" sz="100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B78E7"/>
                </a:solidFill>
                <a:highlight>
                  <a:srgbClr val="F1F3F4"/>
                </a:highlight>
                <a:latin typeface="Roboto Mono"/>
                <a:ea typeface="Roboto Mono"/>
                <a:cs typeface="Roboto Mono"/>
                <a:sym typeface="Roboto Mono"/>
              </a:rPr>
              <a:t>public</a:t>
            </a:r>
            <a:r>
              <a:rPr lang="id" sz="1000">
                <a:solidFill>
                  <a:srgbClr val="37474F"/>
                </a:solidFill>
                <a:highlight>
                  <a:srgbClr val="F1F3F4"/>
                </a:highlight>
                <a:latin typeface="Roboto Mono"/>
                <a:ea typeface="Roboto Mono"/>
                <a:cs typeface="Roboto Mono"/>
                <a:sym typeface="Roboto Mono"/>
              </a:rPr>
              <a:t> interface </a:t>
            </a:r>
            <a:r>
              <a:rPr lang="id" sz="1000">
                <a:solidFill>
                  <a:srgbClr val="9C27B0"/>
                </a:solidFill>
                <a:highlight>
                  <a:srgbClr val="F1F3F4"/>
                </a:highlight>
                <a:latin typeface="Roboto Mono"/>
                <a:ea typeface="Roboto Mono"/>
                <a:cs typeface="Roboto Mono"/>
                <a:sym typeface="Roboto Mono"/>
              </a:rPr>
              <a:t>UserDao</a:t>
            </a:r>
            <a:r>
              <a:rPr lang="id" sz="1000">
                <a:solidFill>
                  <a:srgbClr val="37474F"/>
                </a:solidFill>
                <a:highlight>
                  <a:srgbClr val="F1F3F4"/>
                </a:highlight>
                <a:latin typeface="Roboto Mono"/>
                <a:ea typeface="Roboto Mono"/>
                <a:cs typeface="Roboto Mono"/>
                <a:sym typeface="Roboto Mono"/>
              </a:rPr>
              <a:t> {</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C53929"/>
                </a:solidFill>
                <a:highlight>
                  <a:srgbClr val="F1F3F4"/>
                </a:highlight>
                <a:latin typeface="Roboto Mono"/>
                <a:ea typeface="Roboto Mono"/>
                <a:cs typeface="Roboto Mono"/>
                <a:sym typeface="Roboto Mono"/>
              </a:rPr>
              <a:t>@</a:t>
            </a:r>
            <a:r>
              <a:rPr b="1" lang="id" sz="1000">
                <a:solidFill>
                  <a:srgbClr val="C53929"/>
                </a:solidFill>
                <a:highlight>
                  <a:srgbClr val="F1F3F4"/>
                </a:highlight>
                <a:latin typeface="Roboto Mono"/>
                <a:ea typeface="Roboto Mono"/>
                <a:cs typeface="Roboto Mono"/>
                <a:sym typeface="Roboto Mono"/>
              </a:rPr>
              <a:t>Query</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"SELECT * FROM user"</a:t>
            </a:r>
            <a:r>
              <a:rPr lang="id" sz="1000">
                <a:solidFill>
                  <a:srgbClr val="37474F"/>
                </a:solidFill>
                <a:highlight>
                  <a:srgbClr val="F1F3F4"/>
                </a:highlight>
                <a:latin typeface="Roboto Mono"/>
                <a:ea typeface="Roboto Mono"/>
                <a:cs typeface="Roboto Mono"/>
                <a:sym typeface="Roboto Mono"/>
              </a:rPr>
              <a:t>)</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List</a:t>
            </a:r>
            <a:r>
              <a:rPr lang="id" sz="1000">
                <a:solidFill>
                  <a:srgbClr val="37474F"/>
                </a:solidFill>
                <a:highlight>
                  <a:srgbClr val="F1F3F4"/>
                </a:highlight>
                <a:latin typeface="Roboto Mono"/>
                <a:ea typeface="Roboto Mono"/>
                <a:cs typeface="Roboto Mono"/>
                <a:sym typeface="Roboto Mono"/>
              </a:rPr>
              <a:t>&lt;</a:t>
            </a:r>
            <a:r>
              <a:rPr lang="id" sz="1000">
                <a:solidFill>
                  <a:srgbClr val="9C27B0"/>
                </a:solidFill>
                <a:highlight>
                  <a:srgbClr val="F1F3F4"/>
                </a:highlight>
                <a:latin typeface="Roboto Mono"/>
                <a:ea typeface="Roboto Mono"/>
                <a:cs typeface="Roboto Mono"/>
                <a:sym typeface="Roboto Mono"/>
              </a:rPr>
              <a:t>User</a:t>
            </a:r>
            <a:r>
              <a:rPr lang="id" sz="1000">
                <a:solidFill>
                  <a:srgbClr val="37474F"/>
                </a:solidFill>
                <a:highlight>
                  <a:srgbClr val="F1F3F4"/>
                </a:highlight>
                <a:latin typeface="Roboto Mono"/>
                <a:ea typeface="Roboto Mono"/>
                <a:cs typeface="Roboto Mono"/>
                <a:sym typeface="Roboto Mono"/>
              </a:rPr>
              <a:t>&gt; getAll();</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C53929"/>
                </a:solidFill>
                <a:highlight>
                  <a:srgbClr val="F1F3F4"/>
                </a:highlight>
                <a:latin typeface="Roboto Mono"/>
                <a:ea typeface="Roboto Mono"/>
                <a:cs typeface="Roboto Mono"/>
                <a:sym typeface="Roboto Mono"/>
              </a:rPr>
              <a:t>@</a:t>
            </a:r>
            <a:r>
              <a:rPr b="1" lang="id" sz="1000">
                <a:solidFill>
                  <a:srgbClr val="C53929"/>
                </a:solidFill>
                <a:highlight>
                  <a:srgbClr val="F1F3F4"/>
                </a:highlight>
                <a:latin typeface="Roboto Mono"/>
                <a:ea typeface="Roboto Mono"/>
                <a:cs typeface="Roboto Mono"/>
                <a:sym typeface="Roboto Mono"/>
              </a:rPr>
              <a:t>Query</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"SELECT * FROM user WHERE uid IN (:userIds)"</a:t>
            </a:r>
            <a:r>
              <a:rPr lang="id" sz="1000">
                <a:solidFill>
                  <a:srgbClr val="37474F"/>
                </a:solidFill>
                <a:highlight>
                  <a:srgbClr val="F1F3F4"/>
                </a:highlight>
                <a:latin typeface="Roboto Mono"/>
                <a:ea typeface="Roboto Mono"/>
                <a:cs typeface="Roboto Mono"/>
                <a:sym typeface="Roboto Mono"/>
              </a:rPr>
              <a:t>)</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List</a:t>
            </a:r>
            <a:r>
              <a:rPr lang="id" sz="1000">
                <a:solidFill>
                  <a:srgbClr val="37474F"/>
                </a:solidFill>
                <a:highlight>
                  <a:srgbClr val="F1F3F4"/>
                </a:highlight>
                <a:latin typeface="Roboto Mono"/>
                <a:ea typeface="Roboto Mono"/>
                <a:cs typeface="Roboto Mono"/>
                <a:sym typeface="Roboto Mono"/>
              </a:rPr>
              <a:t>&lt;</a:t>
            </a:r>
            <a:r>
              <a:rPr lang="id" sz="1000">
                <a:solidFill>
                  <a:srgbClr val="9C27B0"/>
                </a:solidFill>
                <a:highlight>
                  <a:srgbClr val="F1F3F4"/>
                </a:highlight>
                <a:latin typeface="Roboto Mono"/>
                <a:ea typeface="Roboto Mono"/>
                <a:cs typeface="Roboto Mono"/>
                <a:sym typeface="Roboto Mono"/>
              </a:rPr>
              <a:t>User</a:t>
            </a:r>
            <a:r>
              <a:rPr lang="id" sz="1000">
                <a:solidFill>
                  <a:srgbClr val="37474F"/>
                </a:solidFill>
                <a:highlight>
                  <a:srgbClr val="F1F3F4"/>
                </a:highlight>
                <a:latin typeface="Roboto Mono"/>
                <a:ea typeface="Roboto Mono"/>
                <a:cs typeface="Roboto Mono"/>
                <a:sym typeface="Roboto Mono"/>
              </a:rPr>
              <a:t>&gt; loadAllByIds(</a:t>
            </a:r>
            <a:r>
              <a:rPr lang="id" sz="1000">
                <a:solidFill>
                  <a:srgbClr val="3B78E7"/>
                </a:solidFill>
                <a:highlight>
                  <a:srgbClr val="F1F3F4"/>
                </a:highlight>
                <a:latin typeface="Roboto Mono"/>
                <a:ea typeface="Roboto Mono"/>
                <a:cs typeface="Roboto Mono"/>
                <a:sym typeface="Roboto Mono"/>
              </a:rPr>
              <a:t>int</a:t>
            </a:r>
            <a:r>
              <a:rPr lang="id" sz="1000">
                <a:solidFill>
                  <a:srgbClr val="37474F"/>
                </a:solidFill>
                <a:highlight>
                  <a:srgbClr val="F1F3F4"/>
                </a:highlight>
                <a:latin typeface="Roboto Mono"/>
                <a:ea typeface="Roboto Mono"/>
                <a:cs typeface="Roboto Mono"/>
                <a:sym typeface="Roboto Mono"/>
              </a:rPr>
              <a:t>[] userIds);</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C53929"/>
                </a:solidFill>
                <a:highlight>
                  <a:srgbClr val="F1F3F4"/>
                </a:highlight>
                <a:latin typeface="Roboto Mono"/>
                <a:ea typeface="Roboto Mono"/>
                <a:cs typeface="Roboto Mono"/>
                <a:sym typeface="Roboto Mono"/>
              </a:rPr>
              <a:t>@</a:t>
            </a:r>
            <a:r>
              <a:rPr b="1" lang="id" sz="1000">
                <a:solidFill>
                  <a:srgbClr val="C53929"/>
                </a:solidFill>
                <a:highlight>
                  <a:srgbClr val="F1F3F4"/>
                </a:highlight>
                <a:latin typeface="Roboto Mono"/>
                <a:ea typeface="Roboto Mono"/>
                <a:cs typeface="Roboto Mono"/>
                <a:sym typeface="Roboto Mono"/>
              </a:rPr>
              <a:t>Query</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"SELECT * FROM user WHERE first_name LIKE :first AND "</a:t>
            </a:r>
            <a:r>
              <a:rPr lang="id" sz="1000">
                <a:solidFill>
                  <a:srgbClr val="37474F"/>
                </a:solidFill>
                <a:highlight>
                  <a:srgbClr val="F1F3F4"/>
                </a:highlight>
                <a:latin typeface="Roboto Mono"/>
                <a:ea typeface="Roboto Mono"/>
                <a:cs typeface="Roboto Mono"/>
                <a:sym typeface="Roboto Mono"/>
              </a:rPr>
              <a:t> + </a:t>
            </a:r>
            <a:r>
              <a:rPr lang="id" sz="1000">
                <a:solidFill>
                  <a:srgbClr val="0D904F"/>
                </a:solidFill>
                <a:highlight>
                  <a:srgbClr val="F1F3F4"/>
                </a:highlight>
                <a:latin typeface="Roboto Mono"/>
                <a:ea typeface="Roboto Mono"/>
                <a:cs typeface="Roboto Mono"/>
                <a:sym typeface="Roboto Mono"/>
              </a:rPr>
              <a:t>"last_name LIKE :last</a:t>
            </a:r>
            <a:r>
              <a:rPr lang="id" sz="1000">
                <a:solidFill>
                  <a:srgbClr val="0D904F"/>
                </a:solidFill>
                <a:highlight>
                  <a:srgbClr val="F1F3F4"/>
                </a:highlight>
                <a:latin typeface="Roboto Mono"/>
                <a:ea typeface="Roboto Mono"/>
                <a:cs typeface="Roboto Mono"/>
                <a:sym typeface="Roboto Mono"/>
              </a:rPr>
              <a:t> </a:t>
            </a:r>
            <a:r>
              <a:rPr lang="id" sz="1000">
                <a:solidFill>
                  <a:srgbClr val="0D904F"/>
                </a:solidFill>
                <a:highlight>
                  <a:srgbClr val="F1F3F4"/>
                </a:highlight>
                <a:latin typeface="Roboto Mono"/>
                <a:ea typeface="Roboto Mono"/>
                <a:cs typeface="Roboto Mono"/>
                <a:sym typeface="Roboto Mono"/>
              </a:rPr>
              <a:t>LIMIT 1"</a:t>
            </a:r>
            <a:r>
              <a:rPr lang="id" sz="1000">
                <a:solidFill>
                  <a:srgbClr val="37474F"/>
                </a:solidFill>
                <a:highlight>
                  <a:srgbClr val="F1F3F4"/>
                </a:highlight>
                <a:latin typeface="Roboto Mono"/>
                <a:ea typeface="Roboto Mono"/>
                <a:cs typeface="Roboto Mono"/>
                <a:sym typeface="Roboto Mono"/>
              </a:rPr>
              <a:t>)</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User</a:t>
            </a:r>
            <a:r>
              <a:rPr lang="id" sz="1000">
                <a:solidFill>
                  <a:srgbClr val="37474F"/>
                </a:solidFill>
                <a:highlight>
                  <a:srgbClr val="F1F3F4"/>
                </a:highlight>
                <a:latin typeface="Roboto Mono"/>
                <a:ea typeface="Roboto Mono"/>
                <a:cs typeface="Roboto Mono"/>
                <a:sym typeface="Roboto Mono"/>
              </a:rPr>
              <a:t> findByName(</a:t>
            </a:r>
            <a:r>
              <a:rPr lang="id" sz="1000">
                <a:solidFill>
                  <a:srgbClr val="9C27B0"/>
                </a:solidFill>
                <a:highlight>
                  <a:srgbClr val="F1F3F4"/>
                </a:highlight>
                <a:latin typeface="Roboto Mono"/>
                <a:ea typeface="Roboto Mono"/>
                <a:cs typeface="Roboto Mono"/>
                <a:sym typeface="Roboto Mono"/>
              </a:rPr>
              <a:t>String</a:t>
            </a:r>
            <a:r>
              <a:rPr lang="id" sz="1000">
                <a:solidFill>
                  <a:srgbClr val="37474F"/>
                </a:solidFill>
                <a:highlight>
                  <a:srgbClr val="F1F3F4"/>
                </a:highlight>
                <a:latin typeface="Roboto Mono"/>
                <a:ea typeface="Roboto Mono"/>
                <a:cs typeface="Roboto Mono"/>
                <a:sym typeface="Roboto Mono"/>
              </a:rPr>
              <a:t> first, </a:t>
            </a:r>
            <a:r>
              <a:rPr lang="id" sz="1000">
                <a:solidFill>
                  <a:srgbClr val="9C27B0"/>
                </a:solidFill>
                <a:highlight>
                  <a:srgbClr val="F1F3F4"/>
                </a:highlight>
                <a:latin typeface="Roboto Mono"/>
                <a:ea typeface="Roboto Mono"/>
                <a:cs typeface="Roboto Mono"/>
                <a:sym typeface="Roboto Mono"/>
              </a:rPr>
              <a:t>String</a:t>
            </a:r>
            <a:r>
              <a:rPr lang="id" sz="1000">
                <a:solidFill>
                  <a:srgbClr val="37474F"/>
                </a:solidFill>
                <a:highlight>
                  <a:srgbClr val="F1F3F4"/>
                </a:highlight>
                <a:latin typeface="Roboto Mono"/>
                <a:ea typeface="Roboto Mono"/>
                <a:cs typeface="Roboto Mono"/>
                <a:sym typeface="Roboto Mono"/>
              </a:rPr>
              <a:t> last);</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C53929"/>
                </a:solidFill>
                <a:highlight>
                  <a:srgbClr val="F1F3F4"/>
                </a:highlight>
                <a:latin typeface="Roboto Mono"/>
                <a:ea typeface="Roboto Mono"/>
                <a:cs typeface="Roboto Mono"/>
                <a:sym typeface="Roboto Mono"/>
              </a:rPr>
              <a:t>@</a:t>
            </a:r>
            <a:r>
              <a:rPr b="1" lang="id" sz="1000">
                <a:solidFill>
                  <a:srgbClr val="C53929"/>
                </a:solidFill>
                <a:highlight>
                  <a:srgbClr val="F1F3F4"/>
                </a:highlight>
                <a:latin typeface="Roboto Mono"/>
                <a:ea typeface="Roboto Mono"/>
                <a:cs typeface="Roboto Mono"/>
                <a:sym typeface="Roboto Mono"/>
              </a:rPr>
              <a:t>Insert</a:t>
            </a:r>
            <a:endParaRPr b="1" sz="100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3B78E7"/>
                </a:solidFill>
                <a:highlight>
                  <a:srgbClr val="F1F3F4"/>
                </a:highlight>
                <a:latin typeface="Roboto Mono"/>
                <a:ea typeface="Roboto Mono"/>
                <a:cs typeface="Roboto Mono"/>
                <a:sym typeface="Roboto Mono"/>
              </a:rPr>
              <a:t>void</a:t>
            </a:r>
            <a:r>
              <a:rPr lang="id" sz="1000">
                <a:solidFill>
                  <a:srgbClr val="37474F"/>
                </a:solidFill>
                <a:highlight>
                  <a:srgbClr val="F1F3F4"/>
                </a:highlight>
                <a:latin typeface="Roboto Mono"/>
                <a:ea typeface="Roboto Mono"/>
                <a:cs typeface="Roboto Mono"/>
                <a:sym typeface="Roboto Mono"/>
              </a:rPr>
              <a:t> insertAll(</a:t>
            </a:r>
            <a:r>
              <a:rPr lang="id" sz="1000">
                <a:solidFill>
                  <a:srgbClr val="9C27B0"/>
                </a:solidFill>
                <a:highlight>
                  <a:srgbClr val="F1F3F4"/>
                </a:highlight>
                <a:latin typeface="Roboto Mono"/>
                <a:ea typeface="Roboto Mono"/>
                <a:cs typeface="Roboto Mono"/>
                <a:sym typeface="Roboto Mono"/>
              </a:rPr>
              <a:t>User</a:t>
            </a:r>
            <a:r>
              <a:rPr lang="id" sz="1000">
                <a:solidFill>
                  <a:srgbClr val="37474F"/>
                </a:solidFill>
                <a:highlight>
                  <a:srgbClr val="F1F3F4"/>
                </a:highlight>
                <a:latin typeface="Roboto Mono"/>
                <a:ea typeface="Roboto Mono"/>
                <a:cs typeface="Roboto Mono"/>
                <a:sym typeface="Roboto Mono"/>
              </a:rPr>
              <a:t>... users);</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C53929"/>
                </a:solidFill>
                <a:highlight>
                  <a:srgbClr val="F1F3F4"/>
                </a:highlight>
                <a:latin typeface="Roboto Mono"/>
                <a:ea typeface="Roboto Mono"/>
                <a:cs typeface="Roboto Mono"/>
                <a:sym typeface="Roboto Mono"/>
              </a:rPr>
              <a:t>@Delete</a:t>
            </a:r>
            <a:endParaRPr sz="100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3B78E7"/>
                </a:solidFill>
                <a:highlight>
                  <a:srgbClr val="F1F3F4"/>
                </a:highlight>
                <a:latin typeface="Roboto Mono"/>
                <a:ea typeface="Roboto Mono"/>
                <a:cs typeface="Roboto Mono"/>
                <a:sym typeface="Roboto Mono"/>
              </a:rPr>
              <a:t>void</a:t>
            </a:r>
            <a:r>
              <a:rPr lang="id" sz="1000">
                <a:solidFill>
                  <a:srgbClr val="37474F"/>
                </a:solidFill>
                <a:highlight>
                  <a:srgbClr val="F1F3F4"/>
                </a:highlight>
                <a:latin typeface="Roboto Mono"/>
                <a:ea typeface="Roboto Mono"/>
                <a:cs typeface="Roboto Mono"/>
                <a:sym typeface="Roboto Mono"/>
              </a:rPr>
              <a:t> </a:t>
            </a:r>
            <a:r>
              <a:rPr lang="id" sz="1000">
                <a:solidFill>
                  <a:srgbClr val="3B78E7"/>
                </a:solidFill>
                <a:highlight>
                  <a:srgbClr val="F1F3F4"/>
                </a:highlight>
                <a:latin typeface="Roboto Mono"/>
                <a:ea typeface="Roboto Mono"/>
                <a:cs typeface="Roboto Mono"/>
                <a:sym typeface="Roboto Mono"/>
              </a:rPr>
              <a:t>delete</a:t>
            </a:r>
            <a:r>
              <a:rPr lang="id" sz="1000">
                <a:solidFill>
                  <a:srgbClr val="37474F"/>
                </a:solidFill>
                <a:highlight>
                  <a:srgbClr val="F1F3F4"/>
                </a:highlight>
                <a:latin typeface="Roboto Mono"/>
                <a:ea typeface="Roboto Mono"/>
                <a:cs typeface="Roboto Mono"/>
                <a:sym typeface="Roboto Mono"/>
              </a:rPr>
              <a:t>(</a:t>
            </a:r>
            <a:r>
              <a:rPr lang="id" sz="1000">
                <a:solidFill>
                  <a:srgbClr val="9C27B0"/>
                </a:solidFill>
                <a:highlight>
                  <a:srgbClr val="F1F3F4"/>
                </a:highlight>
                <a:latin typeface="Roboto Mono"/>
                <a:ea typeface="Roboto Mono"/>
                <a:cs typeface="Roboto Mono"/>
                <a:sym typeface="Roboto Mono"/>
              </a:rPr>
              <a:t>User</a:t>
            </a:r>
            <a:r>
              <a:rPr lang="id" sz="1000">
                <a:solidFill>
                  <a:srgbClr val="37474F"/>
                </a:solidFill>
                <a:highlight>
                  <a:srgbClr val="F1F3F4"/>
                </a:highlight>
                <a:latin typeface="Roboto Mono"/>
                <a:ea typeface="Roboto Mono"/>
                <a:cs typeface="Roboto Mono"/>
                <a:sym typeface="Roboto Mono"/>
              </a:rPr>
              <a:t> user);</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00">
              <a:solidFill>
                <a:srgbClr val="C53929"/>
              </a:solidFill>
              <a:highlight>
                <a:srgbClr val="F1F3F4"/>
              </a:highlight>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Room</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65" name="Google Shape;365;p50"/>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Database</a:t>
            </a:r>
            <a:endParaRPr/>
          </a:p>
        </p:txBody>
      </p:sp>
      <p:sp>
        <p:nvSpPr>
          <p:cNvPr id="366" name="Google Shape;366;p50"/>
          <p:cNvSpPr txBox="1"/>
          <p:nvPr/>
        </p:nvSpPr>
        <p:spPr>
          <a:xfrm>
            <a:off x="729450" y="2095425"/>
            <a:ext cx="8609100" cy="2217900"/>
          </a:xfrm>
          <a:prstGeom prst="rect">
            <a:avLst/>
          </a:prstGeom>
          <a:noFill/>
          <a:ln>
            <a:noFill/>
          </a:ln>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C53929"/>
                </a:solidFill>
                <a:highlight>
                  <a:srgbClr val="F1F3F4"/>
                </a:highlight>
                <a:latin typeface="Roboto Mono"/>
                <a:ea typeface="Roboto Mono"/>
                <a:cs typeface="Roboto Mono"/>
                <a:sym typeface="Roboto Mono"/>
              </a:rPr>
              <a:t>@</a:t>
            </a:r>
            <a:r>
              <a:rPr b="1" lang="id" sz="1050">
                <a:solidFill>
                  <a:srgbClr val="C53929"/>
                </a:solidFill>
                <a:highlight>
                  <a:srgbClr val="F1F3F4"/>
                </a:highlight>
                <a:latin typeface="Roboto Mono"/>
                <a:ea typeface="Roboto Mono"/>
                <a:cs typeface="Roboto Mono"/>
                <a:sym typeface="Roboto Mono"/>
              </a:rPr>
              <a:t>Database</a:t>
            </a:r>
            <a:r>
              <a:rPr lang="id" sz="1050">
                <a:solidFill>
                  <a:srgbClr val="37474F"/>
                </a:solidFill>
                <a:highlight>
                  <a:srgbClr val="F1F3F4"/>
                </a:highlight>
                <a:latin typeface="Roboto Mono"/>
                <a:ea typeface="Roboto Mono"/>
                <a:cs typeface="Roboto Mono"/>
                <a:sym typeface="Roboto Mono"/>
              </a:rPr>
              <a:t>(entities = {</a:t>
            </a:r>
            <a:r>
              <a:rPr lang="id" sz="1050">
                <a:solidFill>
                  <a:srgbClr val="9C27B0"/>
                </a:solidFill>
                <a:highlight>
                  <a:srgbClr val="F1F3F4"/>
                </a:highlight>
                <a:latin typeface="Roboto Mono"/>
                <a:ea typeface="Roboto Mono"/>
                <a:cs typeface="Roboto Mono"/>
                <a:sym typeface="Roboto Mono"/>
              </a:rPr>
              <a:t>User</a:t>
            </a:r>
            <a:r>
              <a:rPr lang="id" sz="1050">
                <a:solidFill>
                  <a:srgbClr val="37474F"/>
                </a:solidFill>
                <a:highlight>
                  <a:srgbClr val="F1F3F4"/>
                </a:highlight>
                <a:latin typeface="Roboto Mono"/>
                <a:ea typeface="Roboto Mono"/>
                <a:cs typeface="Roboto Mono"/>
                <a:sym typeface="Roboto Mono"/>
              </a:rPr>
              <a:t>.</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version = </a:t>
            </a:r>
            <a:r>
              <a:rPr lang="id" sz="1050">
                <a:solidFill>
                  <a:srgbClr val="C53929"/>
                </a:solidFill>
                <a:highlight>
                  <a:srgbClr val="F1F3F4"/>
                </a:highlight>
                <a:latin typeface="Roboto Mono"/>
                <a:ea typeface="Roboto Mono"/>
                <a:cs typeface="Roboto Mono"/>
                <a:sym typeface="Roboto Mono"/>
              </a:rPr>
              <a:t>1</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abstract</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AppDatabase</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extends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RoomDatabase</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abstract</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UserDao</a:t>
            </a:r>
            <a:r>
              <a:rPr lang="id" sz="1050">
                <a:solidFill>
                  <a:srgbClr val="37474F"/>
                </a:solidFill>
                <a:highlight>
                  <a:srgbClr val="F1F3F4"/>
                </a:highlight>
                <a:latin typeface="Roboto Mono"/>
                <a:ea typeface="Roboto Mono"/>
                <a:cs typeface="Roboto Mono"/>
                <a:sym typeface="Roboto Mono"/>
              </a:rPr>
              <a:t> userDao();</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00">
              <a:solidFill>
                <a:srgbClr val="C53929"/>
              </a:solidFill>
              <a:highlight>
                <a:srgbClr val="F1F3F4"/>
              </a:highlight>
              <a:latin typeface="Roboto Mono"/>
              <a:ea typeface="Roboto Mono"/>
              <a:cs typeface="Roboto Mono"/>
              <a:sym typeface="Roboto Mono"/>
            </a:endParaRPr>
          </a:p>
          <a:p>
            <a:pPr indent="0" lvl="0" marL="0" rtl="0" algn="l">
              <a:lnSpc>
                <a:spcPct val="150000"/>
              </a:lnSpc>
              <a:spcBef>
                <a:spcPts val="0"/>
              </a:spcBef>
              <a:spcAft>
                <a:spcPts val="0"/>
              </a:spcAft>
              <a:buNone/>
            </a:pPr>
            <a:r>
              <a:rPr lang="id" sz="1200">
                <a:solidFill>
                  <a:srgbClr val="414141"/>
                </a:solidFill>
                <a:highlight>
                  <a:schemeClr val="lt1"/>
                </a:highlight>
                <a:latin typeface="Roboto"/>
                <a:ea typeface="Roboto"/>
                <a:cs typeface="Roboto"/>
                <a:sym typeface="Roboto"/>
              </a:rPr>
              <a:t>Create </a:t>
            </a:r>
            <a:r>
              <a:rPr lang="id" sz="1200">
                <a:solidFill>
                  <a:srgbClr val="414141"/>
                </a:solidFill>
                <a:highlight>
                  <a:schemeClr val="lt1"/>
                </a:highlight>
                <a:latin typeface="Roboto"/>
                <a:ea typeface="Roboto"/>
                <a:cs typeface="Roboto"/>
                <a:sym typeface="Roboto"/>
              </a:rPr>
              <a:t>Database</a:t>
            </a:r>
            <a:endParaRPr sz="1050">
              <a:solidFill>
                <a:srgbClr val="9C27B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9C27B0"/>
                </a:solidFill>
                <a:highlight>
                  <a:srgbClr val="F1F3F4"/>
                </a:highlight>
                <a:latin typeface="Roboto Mono"/>
                <a:ea typeface="Roboto Mono"/>
                <a:cs typeface="Roboto Mono"/>
                <a:sym typeface="Roboto Mono"/>
              </a:rPr>
              <a:t>AppDatabase</a:t>
            </a:r>
            <a:r>
              <a:rPr lang="id" sz="1050">
                <a:solidFill>
                  <a:srgbClr val="37474F"/>
                </a:solidFill>
                <a:highlight>
                  <a:srgbClr val="F1F3F4"/>
                </a:highlight>
                <a:latin typeface="Roboto Mono"/>
                <a:ea typeface="Roboto Mono"/>
                <a:cs typeface="Roboto Mono"/>
                <a:sym typeface="Roboto Mono"/>
              </a:rPr>
              <a:t> db = </a:t>
            </a:r>
            <a:r>
              <a:rPr lang="id" sz="1050">
                <a:solidFill>
                  <a:srgbClr val="9C27B0"/>
                </a:solidFill>
                <a:highlight>
                  <a:srgbClr val="F1F3F4"/>
                </a:highlight>
                <a:latin typeface="Roboto Mono"/>
                <a:ea typeface="Roboto Mono"/>
                <a:cs typeface="Roboto Mono"/>
                <a:sym typeface="Roboto Mono"/>
              </a:rPr>
              <a:t>Room</a:t>
            </a:r>
            <a:r>
              <a:rPr lang="id" sz="1050">
                <a:solidFill>
                  <a:srgbClr val="37474F"/>
                </a:solidFill>
                <a:highlight>
                  <a:srgbClr val="F1F3F4"/>
                </a:highlight>
                <a:latin typeface="Roboto Mono"/>
                <a:ea typeface="Roboto Mono"/>
                <a:cs typeface="Roboto Mono"/>
                <a:sym typeface="Roboto Mono"/>
              </a:rPr>
              <a:t>.</a:t>
            </a:r>
            <a:r>
              <a:rPr b="1" lang="id" sz="1050">
                <a:solidFill>
                  <a:srgbClr val="37474F"/>
                </a:solidFill>
                <a:highlight>
                  <a:srgbClr val="F1F3F4"/>
                </a:highlight>
                <a:latin typeface="Roboto Mono"/>
                <a:ea typeface="Roboto Mono"/>
                <a:cs typeface="Roboto Mono"/>
                <a:sym typeface="Roboto Mono"/>
              </a:rPr>
              <a:t>databaseBuilder</a:t>
            </a:r>
            <a:r>
              <a:rPr lang="id" sz="1050">
                <a:solidFill>
                  <a:srgbClr val="37474F"/>
                </a:solidFill>
                <a:highlight>
                  <a:srgbClr val="F1F3F4"/>
                </a:highlight>
                <a:latin typeface="Roboto Mono"/>
                <a:ea typeface="Roboto Mono"/>
                <a:cs typeface="Roboto Mono"/>
                <a:sym typeface="Roboto Mono"/>
              </a:rPr>
              <a:t>(getApplicationContext(),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AppDatabase</a:t>
            </a:r>
            <a:r>
              <a:rPr lang="id" sz="1050">
                <a:solidFill>
                  <a:srgbClr val="37474F"/>
                </a:solidFill>
                <a:highlight>
                  <a:srgbClr val="F1F3F4"/>
                </a:highlight>
                <a:latin typeface="Roboto Mono"/>
                <a:ea typeface="Roboto Mono"/>
                <a:cs typeface="Roboto Mono"/>
                <a:sym typeface="Roboto Mono"/>
              </a:rPr>
              <a:t>.</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0D904F"/>
                </a:solidFill>
                <a:highlight>
                  <a:srgbClr val="F1F3F4"/>
                </a:highlight>
                <a:latin typeface="Roboto Mono"/>
                <a:ea typeface="Roboto Mono"/>
                <a:cs typeface="Roboto Mono"/>
                <a:sym typeface="Roboto Mono"/>
              </a:rPr>
              <a:t>"database-name"</a:t>
            </a:r>
            <a:r>
              <a:rPr lang="id" sz="1050">
                <a:solidFill>
                  <a:srgbClr val="37474F"/>
                </a:solidFill>
                <a:highlight>
                  <a:srgbClr val="F1F3F4"/>
                </a:highlight>
                <a:latin typeface="Roboto Mono"/>
                <a:ea typeface="Roboto Mono"/>
                <a:cs typeface="Roboto Mono"/>
                <a:sym typeface="Roboto Mono"/>
              </a:rPr>
              <a:t>).build();</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00">
              <a:solidFill>
                <a:srgbClr val="C53929"/>
              </a:solidFill>
              <a:highlight>
                <a:srgbClr val="F1F3F4"/>
              </a:highlight>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Paging</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72" name="Google Shape;372;p51"/>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Gradually load information on demand from your data source</a:t>
            </a:r>
            <a:endParaRPr/>
          </a:p>
        </p:txBody>
      </p:sp>
      <p:pic>
        <p:nvPicPr>
          <p:cNvPr id="373" name="Google Shape;373;p51"/>
          <p:cNvPicPr preferRelativeResize="0"/>
          <p:nvPr/>
        </p:nvPicPr>
        <p:blipFill>
          <a:blip r:embed="rId3">
            <a:alphaModFix/>
          </a:blip>
          <a:stretch>
            <a:fillRect/>
          </a:stretch>
        </p:blipFill>
        <p:spPr>
          <a:xfrm>
            <a:off x="3420975" y="2125300"/>
            <a:ext cx="2302050" cy="2640451"/>
          </a:xfrm>
          <a:prstGeom prst="rect">
            <a:avLst/>
          </a:prstGeom>
          <a:noFill/>
          <a:ln>
            <a:noFill/>
          </a:ln>
        </p:spPr>
      </p:pic>
      <p:pic>
        <p:nvPicPr>
          <p:cNvPr id="374" name="Google Shape;374;p51"/>
          <p:cNvPicPr preferRelativeResize="0"/>
          <p:nvPr/>
        </p:nvPicPr>
        <p:blipFill>
          <a:blip r:embed="rId4">
            <a:alphaModFix/>
          </a:blip>
          <a:stretch>
            <a:fillRect/>
          </a:stretch>
        </p:blipFill>
        <p:spPr>
          <a:xfrm>
            <a:off x="152400" y="2350650"/>
            <a:ext cx="2640450" cy="2640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Font typeface="Calibri"/>
              <a:buNone/>
            </a:pPr>
            <a:r>
              <a:rPr lang="id" sz="3000">
                <a:solidFill>
                  <a:srgbClr val="000000"/>
                </a:solidFill>
                <a:latin typeface="Roboto"/>
                <a:ea typeface="Roboto"/>
                <a:cs typeface="Roboto"/>
                <a:sym typeface="Roboto"/>
              </a:rPr>
              <a:t>Jetpack?</a:t>
            </a:r>
            <a:endParaRPr sz="3000">
              <a:solidFill>
                <a:srgbClr val="000000"/>
              </a:solidFill>
              <a:latin typeface="Roboto"/>
              <a:ea typeface="Roboto"/>
              <a:cs typeface="Roboto"/>
              <a:sym typeface="Roboto"/>
            </a:endParaRPr>
          </a:p>
          <a:p>
            <a:pPr indent="0" lvl="0" marL="0" rtl="0" algn="r">
              <a:spcBef>
                <a:spcPts val="0"/>
              </a:spcBef>
              <a:spcAft>
                <a:spcPts val="0"/>
              </a:spcAft>
              <a:buNone/>
            </a:pPr>
            <a:r>
              <a:t/>
            </a:r>
            <a:endParaRPr sz="3000">
              <a:latin typeface="Roboto"/>
              <a:ea typeface="Roboto"/>
              <a:cs typeface="Roboto"/>
              <a:sym typeface="Roboto"/>
            </a:endParaRPr>
          </a:p>
        </p:txBody>
      </p:sp>
      <p:sp>
        <p:nvSpPr>
          <p:cNvPr id="105" name="Google Shape;105;p16"/>
          <p:cNvSpPr txBox="1"/>
          <p:nvPr>
            <p:ph type="title"/>
          </p:nvPr>
        </p:nvSpPr>
        <p:spPr>
          <a:xfrm>
            <a:off x="341950" y="3304800"/>
            <a:ext cx="4385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d" sz="2400">
                <a:solidFill>
                  <a:srgbClr val="000000"/>
                </a:solidFill>
                <a:latin typeface="Roboto"/>
                <a:ea typeface="Roboto"/>
                <a:cs typeface="Roboto"/>
                <a:sym typeface="Roboto"/>
              </a:rPr>
              <a:t>Kiri, Kanan, L1, L2, R1, R2, Atas, Bawah, Kiri, Kanan</a:t>
            </a:r>
            <a:endParaRPr sz="2400">
              <a:latin typeface="Roboto"/>
              <a:ea typeface="Roboto"/>
              <a:cs typeface="Roboto"/>
              <a:sym typeface="Roboto"/>
            </a:endParaRPr>
          </a:p>
        </p:txBody>
      </p:sp>
      <p:pic>
        <p:nvPicPr>
          <p:cNvPr id="106" name="Google Shape;106;p16"/>
          <p:cNvPicPr preferRelativeResize="0"/>
          <p:nvPr/>
        </p:nvPicPr>
        <p:blipFill>
          <a:blip r:embed="rId3">
            <a:alphaModFix/>
          </a:blip>
          <a:stretch>
            <a:fillRect/>
          </a:stretch>
        </p:blipFill>
        <p:spPr>
          <a:xfrm>
            <a:off x="4863025" y="1274325"/>
            <a:ext cx="3810000" cy="2857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Paging</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80" name="Google Shape;380;p52"/>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Gradually load information on demand from your data source</a:t>
            </a:r>
            <a:endParaRPr/>
          </a:p>
        </p:txBody>
      </p:sp>
      <p:sp>
        <p:nvSpPr>
          <p:cNvPr id="381" name="Google Shape;381;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b="1" lang="id" sz="1500">
                <a:solidFill>
                  <a:srgbClr val="202124"/>
                </a:solidFill>
                <a:latin typeface="Roboto"/>
                <a:ea typeface="Roboto"/>
                <a:cs typeface="Roboto"/>
                <a:sym typeface="Roboto"/>
              </a:rPr>
              <a:t>PagedList</a:t>
            </a:r>
            <a:endParaRPr b="1" sz="1500">
              <a:solidFill>
                <a:srgbClr val="202124"/>
              </a:solidFill>
              <a:latin typeface="Roboto"/>
              <a:ea typeface="Roboto"/>
              <a:cs typeface="Roboto"/>
              <a:sym typeface="Roboto"/>
            </a:endParaRPr>
          </a:p>
          <a:p>
            <a:pPr indent="0" lvl="0" marL="0" marR="762000" rtl="0" algn="l">
              <a:lnSpc>
                <a:spcPct val="142857"/>
              </a:lnSpc>
              <a:spcBef>
                <a:spcPts val="0"/>
              </a:spcBef>
              <a:spcAft>
                <a:spcPts val="0"/>
              </a:spcAft>
              <a:buClr>
                <a:srgbClr val="000000"/>
              </a:buClr>
              <a:buSzPts val="1100"/>
              <a:buFont typeface="Arial"/>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ConcertViewModel</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extends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ViewModel</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private</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ConcertDao</a:t>
            </a:r>
            <a:r>
              <a:rPr lang="id" sz="1050">
                <a:solidFill>
                  <a:srgbClr val="37474F"/>
                </a:solidFill>
                <a:highlight>
                  <a:srgbClr val="F1F3F4"/>
                </a:highlight>
                <a:latin typeface="Roboto Mono"/>
                <a:ea typeface="Roboto Mono"/>
                <a:cs typeface="Roboto Mono"/>
                <a:sym typeface="Roboto Mono"/>
              </a:rPr>
              <a:t> concertDao;</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public</a:t>
            </a:r>
            <a:r>
              <a:rPr b="1"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final</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LiveData</a:t>
            </a:r>
            <a:r>
              <a:rPr b="1" lang="id" sz="1050">
                <a:solidFill>
                  <a:srgbClr val="37474F"/>
                </a:solidFill>
                <a:highlight>
                  <a:srgbClr val="F1F3F4"/>
                </a:highlight>
                <a:latin typeface="Roboto Mono"/>
                <a:ea typeface="Roboto Mono"/>
                <a:cs typeface="Roboto Mono"/>
                <a:sym typeface="Roboto Mono"/>
              </a:rPr>
              <a:t>&lt;</a:t>
            </a:r>
            <a:r>
              <a:rPr b="1" lang="id" sz="1050">
                <a:solidFill>
                  <a:srgbClr val="9C27B0"/>
                </a:solidFill>
                <a:highlight>
                  <a:srgbClr val="F1F3F4"/>
                </a:highlight>
                <a:latin typeface="Roboto Mono"/>
                <a:ea typeface="Roboto Mono"/>
                <a:cs typeface="Roboto Mono"/>
                <a:sym typeface="Roboto Mono"/>
              </a:rPr>
              <a:t>PagedList</a:t>
            </a:r>
            <a:r>
              <a:rPr b="1" lang="id" sz="1050">
                <a:solidFill>
                  <a:srgbClr val="37474F"/>
                </a:solidFill>
                <a:highlight>
                  <a:srgbClr val="F1F3F4"/>
                </a:highlight>
                <a:latin typeface="Roboto Mono"/>
                <a:ea typeface="Roboto Mono"/>
                <a:cs typeface="Roboto Mono"/>
                <a:sym typeface="Roboto Mono"/>
              </a:rPr>
              <a:t>&lt;</a:t>
            </a:r>
            <a:r>
              <a:rPr b="1" lang="id" sz="1050">
                <a:solidFill>
                  <a:srgbClr val="9C27B0"/>
                </a:solidFill>
                <a:highlight>
                  <a:srgbClr val="F1F3F4"/>
                </a:highlight>
                <a:latin typeface="Roboto Mono"/>
                <a:ea typeface="Roboto Mono"/>
                <a:cs typeface="Roboto Mono"/>
                <a:sym typeface="Roboto Mono"/>
              </a:rPr>
              <a:t>Concert</a:t>
            </a:r>
            <a:r>
              <a:rPr b="1" lang="id" sz="1050">
                <a:solidFill>
                  <a:srgbClr val="37474F"/>
                </a:solidFill>
                <a:highlight>
                  <a:srgbClr val="F1F3F4"/>
                </a:highlight>
                <a:latin typeface="Roboto Mono"/>
                <a:ea typeface="Roboto Mono"/>
                <a:cs typeface="Roboto Mono"/>
                <a:sym typeface="Roboto Mono"/>
              </a:rPr>
              <a:t>&gt;&gt; concertList;</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Creates a PagedList object with 50 items per page.</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ConcertViewModel</a:t>
            </a:r>
            <a:r>
              <a:rPr lang="id" sz="1050">
                <a:solidFill>
                  <a:srgbClr val="37474F"/>
                </a:solidFill>
                <a:highlight>
                  <a:srgbClr val="F1F3F4"/>
                </a:highlight>
                <a:latin typeface="Roboto Mono"/>
                <a:ea typeface="Roboto Mono"/>
                <a:cs typeface="Roboto Mono"/>
                <a:sym typeface="Roboto Mono"/>
              </a:rPr>
              <a:t>(</a:t>
            </a:r>
            <a:r>
              <a:rPr lang="id" sz="1050">
                <a:solidFill>
                  <a:srgbClr val="9C27B0"/>
                </a:solidFill>
                <a:highlight>
                  <a:srgbClr val="F1F3F4"/>
                </a:highlight>
                <a:latin typeface="Roboto Mono"/>
                <a:ea typeface="Roboto Mono"/>
                <a:cs typeface="Roboto Mono"/>
                <a:sym typeface="Roboto Mono"/>
              </a:rPr>
              <a:t>ConcertDao</a:t>
            </a:r>
            <a:r>
              <a:rPr lang="id" sz="1050">
                <a:solidFill>
                  <a:srgbClr val="37474F"/>
                </a:solidFill>
                <a:highlight>
                  <a:srgbClr val="F1F3F4"/>
                </a:highlight>
                <a:latin typeface="Roboto Mono"/>
                <a:ea typeface="Roboto Mono"/>
                <a:cs typeface="Roboto Mono"/>
                <a:sym typeface="Roboto Mono"/>
              </a:rPr>
              <a:t> concertDao)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this</a:t>
            </a:r>
            <a:r>
              <a:rPr lang="id" sz="1050">
                <a:solidFill>
                  <a:srgbClr val="37474F"/>
                </a:solidFill>
                <a:highlight>
                  <a:srgbClr val="F1F3F4"/>
                </a:highlight>
                <a:latin typeface="Roboto Mono"/>
                <a:ea typeface="Roboto Mono"/>
                <a:cs typeface="Roboto Mono"/>
                <a:sym typeface="Roboto Mono"/>
              </a:rPr>
              <a:t>.concertDao = concertDao;</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  concertList = </a:t>
            </a:r>
            <a:r>
              <a:rPr b="1" lang="id" sz="1050">
                <a:solidFill>
                  <a:srgbClr val="3B78E7"/>
                </a:solidFill>
                <a:highlight>
                  <a:srgbClr val="F1F3F4"/>
                </a:highlight>
                <a:latin typeface="Roboto Mono"/>
                <a:ea typeface="Roboto Mono"/>
                <a:cs typeface="Roboto Mono"/>
                <a:sym typeface="Roboto Mono"/>
              </a:rPr>
              <a:t>new</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LivePagedListBuilder</a:t>
            </a:r>
            <a:r>
              <a:rPr b="1" lang="id" sz="1050">
                <a:solidFill>
                  <a:srgbClr val="37474F"/>
                </a:solidFill>
                <a:highlight>
                  <a:srgbClr val="F1F3F4"/>
                </a:highlight>
                <a:latin typeface="Roboto Mono"/>
                <a:ea typeface="Roboto Mono"/>
                <a:cs typeface="Roboto Mono"/>
                <a:sym typeface="Roboto Mono"/>
              </a:rPr>
              <a:t>&lt;&gt;(</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rPr b="1" lang="id" sz="1050">
                <a:solidFill>
                  <a:srgbClr val="37474F"/>
                </a:solidFill>
                <a:highlight>
                  <a:srgbClr val="F1F3F4"/>
                </a:highlight>
                <a:latin typeface="Roboto Mono"/>
                <a:ea typeface="Roboto Mono"/>
                <a:cs typeface="Roboto Mono"/>
                <a:sym typeface="Roboto Mono"/>
              </a:rPr>
              <a:t>                concertDao.concertsByDate(), </a:t>
            </a:r>
            <a:r>
              <a:rPr b="1" lang="id" sz="1050">
                <a:solidFill>
                  <a:srgbClr val="C53929"/>
                </a:solidFill>
                <a:highlight>
                  <a:srgbClr val="F1F3F4"/>
                </a:highlight>
                <a:latin typeface="Roboto Mono"/>
                <a:ea typeface="Roboto Mono"/>
                <a:cs typeface="Roboto Mono"/>
                <a:sym typeface="Roboto Mono"/>
              </a:rPr>
              <a:t>50</a:t>
            </a:r>
            <a:r>
              <a:rPr b="1" lang="id" sz="1050">
                <a:solidFill>
                  <a:srgbClr val="37474F"/>
                </a:solidFill>
                <a:highlight>
                  <a:srgbClr val="F1F3F4"/>
                </a:highlight>
                <a:latin typeface="Roboto Mono"/>
                <a:ea typeface="Roboto Mono"/>
                <a:cs typeface="Roboto Mono"/>
                <a:sym typeface="Roboto Mono"/>
              </a:rPr>
              <a:t>).build();</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Clr>
                <a:srgbClr val="000000"/>
              </a:buClr>
              <a:buSzPts val="1100"/>
              <a:buFont typeface="Arial"/>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202124"/>
              </a:solidFill>
              <a:uFill>
                <a:noFill/>
              </a:uFill>
              <a:latin typeface="Roboto"/>
              <a:ea typeface="Roboto"/>
              <a:cs typeface="Roboto"/>
              <a:sym typeface="Roboto"/>
              <a:hlinkClick r:id="rId3"/>
            </a:endParaRPr>
          </a:p>
          <a:p>
            <a:pPr indent="0" lvl="0" marL="0" marR="762000" rtl="0" algn="l">
              <a:lnSpc>
                <a:spcPct val="150000"/>
              </a:lnSpc>
              <a:spcBef>
                <a:spcPts val="0"/>
              </a:spcBef>
              <a:spcAft>
                <a:spcPts val="0"/>
              </a:spcAft>
              <a:buNone/>
            </a:pPr>
            <a:r>
              <a:t/>
            </a:r>
            <a:endParaRPr sz="1200">
              <a:solidFill>
                <a:srgbClr val="3B78E7"/>
              </a:solidFill>
              <a:highlight>
                <a:srgbClr val="F1F3F4"/>
              </a:highlight>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Paging</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87" name="Google Shape;387;p53"/>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Gradually load information on demand from your data source</a:t>
            </a:r>
            <a:endParaRPr/>
          </a:p>
        </p:txBody>
      </p:sp>
      <p:sp>
        <p:nvSpPr>
          <p:cNvPr id="388" name="Google Shape;388;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1500">
                <a:solidFill>
                  <a:srgbClr val="202124"/>
                </a:solidFill>
                <a:latin typeface="Roboto"/>
                <a:ea typeface="Roboto"/>
                <a:cs typeface="Roboto"/>
                <a:sym typeface="Roboto"/>
              </a:rPr>
              <a:t>Data</a:t>
            </a:r>
            <a:endParaRPr b="1" sz="1500">
              <a:solidFill>
                <a:srgbClr val="202124"/>
              </a:solidFill>
              <a:latin typeface="Roboto"/>
              <a:ea typeface="Roboto"/>
              <a:cs typeface="Roboto"/>
              <a:sym typeface="Roboto"/>
            </a:endParaRPr>
          </a:p>
          <a:p>
            <a:pPr indent="0" lvl="0" marL="0" marR="762000" rtl="0" algn="l">
              <a:lnSpc>
                <a:spcPct val="142857"/>
              </a:lnSpc>
              <a:spcBef>
                <a:spcPts val="0"/>
              </a:spcBef>
              <a:spcAft>
                <a:spcPts val="0"/>
              </a:spcAft>
              <a:buNone/>
            </a:pPr>
            <a:r>
              <a:rPr lang="id" sz="1050">
                <a:solidFill>
                  <a:srgbClr val="C53929"/>
                </a:solidFill>
                <a:highlight>
                  <a:srgbClr val="F1F3F4"/>
                </a:highlight>
                <a:latin typeface="Roboto Mono"/>
                <a:ea typeface="Roboto Mono"/>
                <a:cs typeface="Roboto Mono"/>
                <a:sym typeface="Roboto Mono"/>
              </a:rPr>
              <a:t>@Dao</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interface </a:t>
            </a:r>
            <a:r>
              <a:rPr lang="id" sz="1050">
                <a:solidFill>
                  <a:srgbClr val="9C27B0"/>
                </a:solidFill>
                <a:highlight>
                  <a:srgbClr val="F1F3F4"/>
                </a:highlight>
                <a:latin typeface="Roboto Mono"/>
                <a:ea typeface="Roboto Mono"/>
                <a:cs typeface="Roboto Mono"/>
                <a:sym typeface="Roboto Mono"/>
              </a:rPr>
              <a:t>ConcertDao</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The Integer type parameter tells Room to use a</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a:t>
            </a:r>
            <a:r>
              <a:rPr lang="id" sz="1050">
                <a:solidFill>
                  <a:srgbClr val="D81B60"/>
                </a:solidFill>
                <a:highlight>
                  <a:srgbClr val="F1F3F4"/>
                </a:highlight>
                <a:uFill>
                  <a:noFill/>
                </a:uFill>
                <a:latin typeface="Roboto Mono"/>
                <a:ea typeface="Roboto Mono"/>
                <a:cs typeface="Roboto Mono"/>
                <a:sym typeface="Roboto Mono"/>
                <a:hlinkClick r:id="rId3"/>
              </a:rPr>
              <a:t> </a:t>
            </a:r>
            <a:r>
              <a:rPr b="1" lang="id" sz="1050" u="sng">
                <a:solidFill>
                  <a:srgbClr val="039BE5"/>
                </a:solidFill>
                <a:highlight>
                  <a:srgbClr val="F1F3F4"/>
                </a:highlight>
                <a:latin typeface="Roboto Mono"/>
                <a:ea typeface="Roboto Mono"/>
                <a:cs typeface="Roboto Mono"/>
                <a:sym typeface="Roboto Mono"/>
                <a:hlinkClick r:id="rId4"/>
              </a:rPr>
              <a:t>PositionalDataSource</a:t>
            </a:r>
            <a:r>
              <a:rPr lang="id" sz="1050">
                <a:solidFill>
                  <a:srgbClr val="D81B60"/>
                </a:solidFill>
                <a:highlight>
                  <a:srgbClr val="F1F3F4"/>
                </a:highlight>
                <a:latin typeface="Roboto Mono"/>
                <a:ea typeface="Roboto Mono"/>
                <a:cs typeface="Roboto Mono"/>
                <a:sym typeface="Roboto Mono"/>
              </a:rPr>
              <a:t> object.</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@Query</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"SELECT * FROM concerts ORDER BY date DESC"</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DataSource</a:t>
            </a:r>
            <a:r>
              <a:rPr b="1" lang="id" sz="1050">
                <a:solidFill>
                  <a:srgbClr val="37474F"/>
                </a:solidFill>
                <a:highlight>
                  <a:srgbClr val="F1F3F4"/>
                </a:highlight>
                <a:latin typeface="Roboto Mono"/>
                <a:ea typeface="Roboto Mono"/>
                <a:cs typeface="Roboto Mono"/>
                <a:sym typeface="Roboto Mono"/>
              </a:rPr>
              <a:t>.</a:t>
            </a:r>
            <a:r>
              <a:rPr b="1" lang="id" sz="1050">
                <a:solidFill>
                  <a:srgbClr val="9C27B0"/>
                </a:solidFill>
                <a:highlight>
                  <a:srgbClr val="F1F3F4"/>
                </a:highlight>
                <a:latin typeface="Roboto Mono"/>
                <a:ea typeface="Roboto Mono"/>
                <a:cs typeface="Roboto Mono"/>
                <a:sym typeface="Roboto Mono"/>
              </a:rPr>
              <a:t>Factory</a:t>
            </a:r>
            <a:r>
              <a:rPr b="1" lang="id" sz="1050">
                <a:solidFill>
                  <a:srgbClr val="37474F"/>
                </a:solidFill>
                <a:highlight>
                  <a:srgbClr val="F1F3F4"/>
                </a:highlight>
                <a:latin typeface="Roboto Mono"/>
                <a:ea typeface="Roboto Mono"/>
                <a:cs typeface="Roboto Mono"/>
                <a:sym typeface="Roboto Mono"/>
              </a:rPr>
              <a:t>&lt;</a:t>
            </a:r>
            <a:r>
              <a:rPr b="1" lang="id" sz="1050">
                <a:solidFill>
                  <a:srgbClr val="9C27B0"/>
                </a:solidFill>
                <a:highlight>
                  <a:srgbClr val="F1F3F4"/>
                </a:highlight>
                <a:latin typeface="Roboto Mono"/>
                <a:ea typeface="Roboto Mono"/>
                <a:cs typeface="Roboto Mono"/>
                <a:sym typeface="Roboto Mono"/>
              </a:rPr>
              <a:t>Integer</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Concert</a:t>
            </a:r>
            <a:r>
              <a:rPr b="1" lang="id" sz="1050">
                <a:solidFill>
                  <a:srgbClr val="37474F"/>
                </a:solidFill>
                <a:highlight>
                  <a:srgbClr val="F1F3F4"/>
                </a:highlight>
                <a:latin typeface="Roboto Mono"/>
                <a:ea typeface="Roboto Mono"/>
                <a:cs typeface="Roboto Mono"/>
                <a:sym typeface="Roboto Mono"/>
              </a:rPr>
              <a:t>&gt; concertsByDate();</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B78E7"/>
              </a:solidFill>
              <a:highlight>
                <a:srgbClr val="F1F3F4"/>
              </a:highlight>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202124"/>
              </a:solidFill>
              <a:uFill>
                <a:noFill/>
              </a:uFill>
              <a:latin typeface="Roboto"/>
              <a:ea typeface="Roboto"/>
              <a:cs typeface="Roboto"/>
              <a:sym typeface="Roboto"/>
              <a:hlinkClick r:id="rId5"/>
            </a:endParaRPr>
          </a:p>
          <a:p>
            <a:pPr indent="0" lvl="0" marL="0" marR="762000" rtl="0" algn="l">
              <a:lnSpc>
                <a:spcPct val="150000"/>
              </a:lnSpc>
              <a:spcBef>
                <a:spcPts val="0"/>
              </a:spcBef>
              <a:spcAft>
                <a:spcPts val="0"/>
              </a:spcAft>
              <a:buNone/>
            </a:pPr>
            <a:r>
              <a:t/>
            </a:r>
            <a:endParaRPr sz="1200">
              <a:solidFill>
                <a:srgbClr val="3B78E7"/>
              </a:solidFill>
              <a:highlight>
                <a:srgbClr val="F1F3F4"/>
              </a:highlight>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Paging</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394" name="Google Shape;394;p54"/>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Gradually load information on demand from your data source</a:t>
            </a:r>
            <a:endParaRPr/>
          </a:p>
        </p:txBody>
      </p:sp>
      <p:sp>
        <p:nvSpPr>
          <p:cNvPr id="395" name="Google Shape;395;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1500">
                <a:solidFill>
                  <a:srgbClr val="202124"/>
                </a:solidFill>
                <a:latin typeface="Roboto"/>
                <a:ea typeface="Roboto"/>
                <a:cs typeface="Roboto"/>
                <a:sym typeface="Roboto"/>
              </a:rPr>
              <a:t>UI</a:t>
            </a:r>
            <a:endParaRPr b="1" sz="1500">
              <a:solidFill>
                <a:srgbClr val="202124"/>
              </a:solidFill>
              <a:latin typeface="Roboto"/>
              <a:ea typeface="Roboto"/>
              <a:cs typeface="Roboto"/>
              <a:sym typeface="Roboto"/>
            </a:endParaRPr>
          </a:p>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class </a:t>
            </a:r>
            <a:r>
              <a:rPr lang="id" sz="1050">
                <a:solidFill>
                  <a:srgbClr val="9C27B0"/>
                </a:solidFill>
                <a:highlight>
                  <a:srgbClr val="F1F3F4"/>
                </a:highlight>
                <a:latin typeface="Roboto Mono"/>
                <a:ea typeface="Roboto Mono"/>
                <a:cs typeface="Roboto Mono"/>
                <a:sym typeface="Roboto Mono"/>
              </a:rPr>
              <a:t>BookmarkPagedAdapter </a:t>
            </a:r>
            <a:r>
              <a:rPr lang="id" sz="1050">
                <a:solidFill>
                  <a:srgbClr val="37474F"/>
                </a:solidFill>
                <a:highlight>
                  <a:srgbClr val="F1F3F4"/>
                </a:highlight>
                <a:latin typeface="Roboto Mono"/>
                <a:ea typeface="Roboto Mono"/>
                <a:cs typeface="Roboto Mono"/>
                <a:sym typeface="Roboto Mono"/>
              </a:rPr>
              <a:t>extends </a:t>
            </a:r>
            <a:r>
              <a:rPr b="1" lang="id" sz="1050">
                <a:solidFill>
                  <a:srgbClr val="9C27B0"/>
                </a:solidFill>
                <a:highlight>
                  <a:srgbClr val="F1F3F4"/>
                </a:highlight>
                <a:latin typeface="Roboto Mono"/>
                <a:ea typeface="Roboto Mono"/>
                <a:cs typeface="Roboto Mono"/>
                <a:sym typeface="Roboto Mono"/>
              </a:rPr>
              <a:t>PagedListAdapter</a:t>
            </a:r>
            <a:r>
              <a:rPr lang="id" sz="1050">
                <a:solidFill>
                  <a:srgbClr val="9C27B0"/>
                </a:solidFill>
                <a:highlight>
                  <a:srgbClr val="F1F3F4"/>
                </a:highlight>
                <a:latin typeface="Roboto Mono"/>
                <a:ea typeface="Roboto Mono"/>
                <a:cs typeface="Roboto Mono"/>
                <a:sym typeface="Roboto Mono"/>
              </a:rPr>
              <a:t>&lt;DataModel, ViewHolder&gt; </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B78E7"/>
              </a:solidFill>
              <a:highlight>
                <a:srgbClr val="F1F3F4"/>
              </a:highlight>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202124"/>
              </a:solidFill>
              <a:uFill>
                <a:noFill/>
              </a:uFill>
              <a:latin typeface="Roboto"/>
              <a:ea typeface="Roboto"/>
              <a:cs typeface="Roboto"/>
              <a:sym typeface="Roboto"/>
              <a:hlinkClick r:id="rId3"/>
            </a:endParaRPr>
          </a:p>
          <a:p>
            <a:pPr indent="0" lvl="0" marL="0" marR="762000" rtl="0" algn="l">
              <a:lnSpc>
                <a:spcPct val="150000"/>
              </a:lnSpc>
              <a:spcBef>
                <a:spcPts val="0"/>
              </a:spcBef>
              <a:spcAft>
                <a:spcPts val="0"/>
              </a:spcAft>
              <a:buNone/>
            </a:pPr>
            <a:r>
              <a:t/>
            </a:r>
            <a:endParaRPr sz="1200">
              <a:solidFill>
                <a:srgbClr val="3B78E7"/>
              </a:solidFill>
              <a:highlight>
                <a:srgbClr val="F1F3F4"/>
              </a:highlight>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Navigation</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401" name="Google Shape;401;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Handling Fragment transactions</a:t>
            </a:r>
            <a:endParaRPr sz="1200">
              <a:solidFill>
                <a:srgbClr val="202124"/>
              </a:solidFill>
              <a:latin typeface="Roboto"/>
              <a:ea typeface="Roboto"/>
              <a:cs typeface="Roboto"/>
              <a:sym typeface="Roboto"/>
            </a:endParaRPr>
          </a:p>
          <a:p>
            <a:pPr indent="-304800" lvl="0" marL="457200" rtl="0" algn="l">
              <a:spcBef>
                <a:spcPts val="60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Handling Up and Back actions correctly by default</a:t>
            </a:r>
            <a:endParaRPr sz="1200">
              <a:solidFill>
                <a:srgbClr val="202124"/>
              </a:solidFill>
              <a:latin typeface="Roboto"/>
              <a:ea typeface="Roboto"/>
              <a:cs typeface="Roboto"/>
              <a:sym typeface="Roboto"/>
            </a:endParaRPr>
          </a:p>
          <a:p>
            <a:pPr indent="-304800" lvl="0" marL="457200" rtl="0" algn="l">
              <a:spcBef>
                <a:spcPts val="60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Providing standardized resources for animations and transitions</a:t>
            </a:r>
            <a:endParaRPr sz="1200">
              <a:solidFill>
                <a:srgbClr val="202124"/>
              </a:solidFill>
              <a:latin typeface="Roboto"/>
              <a:ea typeface="Roboto"/>
              <a:cs typeface="Roboto"/>
              <a:sym typeface="Roboto"/>
            </a:endParaRPr>
          </a:p>
          <a:p>
            <a:pPr indent="-304800" lvl="0" marL="457200" rtl="0" algn="l">
              <a:spcBef>
                <a:spcPts val="60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Treating deep linking as a first-class operation</a:t>
            </a:r>
            <a:endParaRPr sz="1200">
              <a:solidFill>
                <a:srgbClr val="202124"/>
              </a:solidFill>
              <a:latin typeface="Roboto"/>
              <a:ea typeface="Roboto"/>
              <a:cs typeface="Roboto"/>
              <a:sym typeface="Roboto"/>
            </a:endParaRPr>
          </a:p>
          <a:p>
            <a:pPr indent="-304800" lvl="0" marL="457200" rtl="0" algn="l">
              <a:spcBef>
                <a:spcPts val="60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Including Navigation UI patterns, such as navigation drawers and bottom navigation, with minimal additional work</a:t>
            </a:r>
            <a:endParaRPr sz="1200">
              <a:solidFill>
                <a:srgbClr val="202124"/>
              </a:solidFill>
              <a:latin typeface="Roboto"/>
              <a:ea typeface="Roboto"/>
              <a:cs typeface="Roboto"/>
              <a:sym typeface="Roboto"/>
            </a:endParaRPr>
          </a:p>
          <a:p>
            <a:pPr indent="-304800" lvl="0" marL="457200" rtl="0" algn="l">
              <a:spcBef>
                <a:spcPts val="60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Providing type safety when passing information while navigating</a:t>
            </a:r>
            <a:endParaRPr sz="1200">
              <a:solidFill>
                <a:srgbClr val="202124"/>
              </a:solidFill>
              <a:latin typeface="Roboto"/>
              <a:ea typeface="Roboto"/>
              <a:cs typeface="Roboto"/>
              <a:sym typeface="Roboto"/>
            </a:endParaRPr>
          </a:p>
          <a:p>
            <a:pPr indent="-304800" lvl="0" marL="457200" rtl="0" algn="l">
              <a:spcBef>
                <a:spcPts val="600"/>
              </a:spcBef>
              <a:spcAft>
                <a:spcPts val="0"/>
              </a:spcAft>
              <a:buSzPts val="1200"/>
              <a:buFont typeface="Roboto"/>
              <a:buChar char="●"/>
            </a:pPr>
            <a:r>
              <a:rPr lang="id" sz="1200">
                <a:solidFill>
                  <a:srgbClr val="202124"/>
                </a:solidFill>
                <a:latin typeface="Roboto"/>
                <a:ea typeface="Roboto"/>
                <a:cs typeface="Roboto"/>
                <a:sym typeface="Roboto"/>
              </a:rPr>
              <a:t>Visualizing and editing navigation graphs with Android Studio's </a:t>
            </a:r>
            <a:r>
              <a:rPr lang="id" sz="1200" u="sng">
                <a:solidFill>
                  <a:srgbClr val="039BE5"/>
                </a:solidFill>
                <a:latin typeface="Roboto"/>
                <a:ea typeface="Roboto"/>
                <a:cs typeface="Roboto"/>
                <a:sym typeface="Roboto"/>
                <a:hlinkClick r:id="rId3"/>
              </a:rPr>
              <a:t>Navigation Editor</a:t>
            </a:r>
            <a:endParaRPr sz="1200" u="sng">
              <a:solidFill>
                <a:srgbClr val="039BE5"/>
              </a:solidFill>
              <a:latin typeface="Roboto"/>
              <a:ea typeface="Roboto"/>
              <a:cs typeface="Roboto"/>
              <a:sym typeface="Roboto"/>
              <a:hlinkClick r:id="rId4"/>
            </a:endParaRPr>
          </a:p>
          <a:p>
            <a:pPr indent="0" lvl="0" marL="0" marR="762000" rtl="0" algn="l">
              <a:lnSpc>
                <a:spcPct val="142857"/>
              </a:lnSpc>
              <a:spcBef>
                <a:spcPts val="600"/>
              </a:spcBef>
              <a:spcAft>
                <a:spcPts val="0"/>
              </a:spcAft>
              <a:buNone/>
            </a:pPr>
            <a:r>
              <a:t/>
            </a:r>
            <a:endParaRPr sz="1200">
              <a:solidFill>
                <a:srgbClr val="3B78E7"/>
              </a:solidFill>
              <a:highlight>
                <a:srgbClr val="F1F3F4"/>
              </a:highlight>
              <a:latin typeface="Roboto"/>
              <a:ea typeface="Roboto"/>
              <a:cs typeface="Roboto"/>
              <a:sym typeface="Roboto"/>
            </a:endParaRPr>
          </a:p>
        </p:txBody>
      </p:sp>
      <p:sp>
        <p:nvSpPr>
          <p:cNvPr id="402" name="Google Shape;402;p55"/>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Handle everything needed for in-app navigation</a:t>
            </a:r>
            <a:endParaRPr/>
          </a:p>
        </p:txBody>
      </p:sp>
      <p:sp>
        <p:nvSpPr>
          <p:cNvPr id="403" name="Google Shape;403;p55"/>
          <p:cNvSpPr txBox="1"/>
          <p:nvPr/>
        </p:nvSpPr>
        <p:spPr>
          <a:xfrm>
            <a:off x="0" y="4813875"/>
            <a:ext cx="86748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800">
                <a:solidFill>
                  <a:srgbClr val="01579B"/>
                </a:solidFill>
                <a:latin typeface="Roboto"/>
                <a:ea typeface="Roboto"/>
                <a:cs typeface="Roboto"/>
                <a:sym typeface="Roboto"/>
              </a:rPr>
              <a:t> If you want to use the Navigation Architecture Component with Android Studio, you must use </a:t>
            </a:r>
            <a:r>
              <a:rPr lang="id" sz="800" u="sng">
                <a:solidFill>
                  <a:srgbClr val="01579B"/>
                </a:solidFill>
                <a:latin typeface="Roboto"/>
                <a:ea typeface="Roboto"/>
                <a:cs typeface="Roboto"/>
                <a:sym typeface="Roboto"/>
                <a:hlinkClick r:id="rId5"/>
              </a:rPr>
              <a:t>Android Studio 3.2 Canary 14 or higher</a:t>
            </a:r>
            <a:r>
              <a:rPr lang="id" sz="800">
                <a:solidFill>
                  <a:srgbClr val="01579B"/>
                </a:solidFill>
                <a:latin typeface="Roboto"/>
                <a:ea typeface="Roboto"/>
                <a:cs typeface="Roboto"/>
                <a:sym typeface="Roboto"/>
              </a:rPr>
              <a:t>.</a:t>
            </a:r>
            <a:endParaRPr sz="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Navigation</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409" name="Google Shape;409;p56"/>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Handle everything needed for in-app navigation</a:t>
            </a:r>
            <a:endParaRPr/>
          </a:p>
        </p:txBody>
      </p:sp>
      <p:pic>
        <p:nvPicPr>
          <p:cNvPr id="410" name="Google Shape;410;p56"/>
          <p:cNvPicPr preferRelativeResize="0"/>
          <p:nvPr/>
        </p:nvPicPr>
        <p:blipFill>
          <a:blip r:embed="rId3">
            <a:alphaModFix/>
          </a:blip>
          <a:stretch>
            <a:fillRect/>
          </a:stretch>
        </p:blipFill>
        <p:spPr>
          <a:xfrm>
            <a:off x="838200" y="2088000"/>
            <a:ext cx="5244143" cy="2640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WorkManager</a:t>
            </a:r>
            <a:endParaRPr sz="3000">
              <a:solidFill>
                <a:srgbClr val="000000"/>
              </a:solidFill>
              <a:latin typeface="Roboto"/>
              <a:ea typeface="Roboto"/>
              <a:cs typeface="Roboto"/>
              <a:sym typeface="Roboto"/>
            </a:endParaRPr>
          </a:p>
        </p:txBody>
      </p:sp>
      <p:sp>
        <p:nvSpPr>
          <p:cNvPr id="416" name="Google Shape;41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1200">
                <a:solidFill>
                  <a:srgbClr val="202124"/>
                </a:solidFill>
                <a:latin typeface="Roboto"/>
                <a:ea typeface="Roboto"/>
                <a:cs typeface="Roboto"/>
                <a:sym typeface="Roboto"/>
              </a:rPr>
              <a:t>Key features</a:t>
            </a:r>
            <a:r>
              <a:rPr lang="id"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Backwards compatible up to API 14</a:t>
            </a:r>
            <a:endParaRPr sz="1200">
              <a:solidFill>
                <a:srgbClr val="202124"/>
              </a:solidFill>
              <a:latin typeface="Roboto"/>
              <a:ea typeface="Roboto"/>
              <a:cs typeface="Roboto"/>
              <a:sym typeface="Roboto"/>
            </a:endParaRPr>
          </a:p>
          <a:p>
            <a:pPr indent="-304800" lvl="1" marL="9144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Uses JobScheduler on devices with API 23+</a:t>
            </a:r>
            <a:endParaRPr sz="1200">
              <a:solidFill>
                <a:srgbClr val="202124"/>
              </a:solidFill>
              <a:latin typeface="Roboto"/>
              <a:ea typeface="Roboto"/>
              <a:cs typeface="Roboto"/>
              <a:sym typeface="Roboto"/>
            </a:endParaRPr>
          </a:p>
          <a:p>
            <a:pPr indent="-304800" lvl="1" marL="9144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Uses a combination of BroadcastReceiver + AlarmManager on devices with API 14-22</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Add work constraints like network availability or charging status</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Schedule asynchronous one-off or periodic tasks</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Monitor and manage scheduled tasks</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Chain tasks together</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Guarantees task execution, even if the app or device restarts</a:t>
            </a:r>
            <a:endParaRPr sz="1200">
              <a:solidFill>
                <a:srgbClr val="202124"/>
              </a:solidFill>
              <a:latin typeface="Roboto"/>
              <a:ea typeface="Roboto"/>
              <a:cs typeface="Roboto"/>
              <a:sym typeface="Roboto"/>
            </a:endParaRPr>
          </a:p>
          <a:p>
            <a:pPr indent="0" lvl="0" marL="0" marR="762000" rtl="0" algn="l">
              <a:lnSpc>
                <a:spcPct val="150000"/>
              </a:lnSpc>
              <a:spcBef>
                <a:spcPts val="0"/>
              </a:spcBef>
              <a:spcAft>
                <a:spcPts val="0"/>
              </a:spcAft>
              <a:buNone/>
            </a:pPr>
            <a:r>
              <a:t/>
            </a:r>
            <a:endParaRPr sz="1050">
              <a:solidFill>
                <a:srgbClr val="3B78E7"/>
              </a:solidFill>
              <a:highlight>
                <a:srgbClr val="F1F3F4"/>
              </a:highlight>
              <a:latin typeface="Roboto Mono"/>
              <a:ea typeface="Roboto Mono"/>
              <a:cs typeface="Roboto Mono"/>
              <a:sym typeface="Roboto Mono"/>
            </a:endParaRPr>
          </a:p>
        </p:txBody>
      </p:sp>
      <p:sp>
        <p:nvSpPr>
          <p:cNvPr id="417" name="Google Shape;417;p57"/>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Manage your Android background jobs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WorkManager</a:t>
            </a:r>
            <a:endParaRPr sz="3000">
              <a:solidFill>
                <a:srgbClr val="000000"/>
              </a:solidFill>
              <a:latin typeface="Roboto"/>
              <a:ea typeface="Roboto"/>
              <a:cs typeface="Roboto"/>
              <a:sym typeface="Roboto"/>
            </a:endParaRPr>
          </a:p>
        </p:txBody>
      </p:sp>
      <p:sp>
        <p:nvSpPr>
          <p:cNvPr id="423" name="Google Shape;423;p58"/>
          <p:cNvSpPr txBox="1"/>
          <p:nvPr>
            <p:ph idx="1" type="body"/>
          </p:nvPr>
        </p:nvSpPr>
        <p:spPr>
          <a:xfrm>
            <a:off x="729450" y="2078875"/>
            <a:ext cx="82005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UploadWorker</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extends</a:t>
            </a:r>
            <a:r>
              <a:rPr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Worker</a:t>
            </a:r>
            <a:r>
              <a:rPr b="1" lang="id" sz="1050">
                <a:solidFill>
                  <a:srgbClr val="37474F"/>
                </a:solidFill>
                <a:highlight>
                  <a:srgbClr val="F1F3F4"/>
                </a:highlight>
                <a:latin typeface="Roboto Mono"/>
                <a:ea typeface="Roboto Mono"/>
                <a:cs typeface="Roboto Mono"/>
                <a:sym typeface="Roboto Mono"/>
              </a:rPr>
              <a:t> </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UploadWorker</a:t>
            </a:r>
            <a:r>
              <a:rPr lang="id" sz="1050">
                <a:solidFill>
                  <a:srgbClr val="37474F"/>
                </a:solidFill>
                <a:highlight>
                  <a:srgbClr val="F1F3F4"/>
                </a:highlight>
                <a:latin typeface="Roboto Mono"/>
                <a:ea typeface="Roboto Mono"/>
                <a:cs typeface="Roboto Mono"/>
                <a:sym typeface="Roboto Mono"/>
              </a:rPr>
              <a:t>(</a:t>
            </a:r>
            <a:r>
              <a:rPr lang="id" sz="1050">
                <a:solidFill>
                  <a:srgbClr val="C53929"/>
                </a:solidFill>
                <a:highlight>
                  <a:srgbClr val="F1F3F4"/>
                </a:highlight>
                <a:latin typeface="Roboto Mono"/>
                <a:ea typeface="Roboto Mono"/>
                <a:cs typeface="Roboto Mono"/>
                <a:sym typeface="Roboto Mono"/>
              </a:rPr>
              <a:t>@NonNull</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Context</a:t>
            </a:r>
            <a:r>
              <a:rPr lang="id" sz="1050">
                <a:solidFill>
                  <a:srgbClr val="37474F"/>
                </a:solidFill>
                <a:highlight>
                  <a:srgbClr val="F1F3F4"/>
                </a:highlight>
                <a:latin typeface="Roboto Mono"/>
                <a:ea typeface="Roboto Mono"/>
                <a:cs typeface="Roboto Mono"/>
                <a:sym typeface="Roboto Mono"/>
              </a:rPr>
              <a:t> context, </a:t>
            </a:r>
            <a:r>
              <a:rPr lang="id" sz="1050">
                <a:solidFill>
                  <a:srgbClr val="C53929"/>
                </a:solidFill>
                <a:highlight>
                  <a:srgbClr val="F1F3F4"/>
                </a:highlight>
                <a:latin typeface="Roboto Mono"/>
                <a:ea typeface="Roboto Mono"/>
                <a:cs typeface="Roboto Mono"/>
                <a:sym typeface="Roboto Mono"/>
              </a:rPr>
              <a:t>@NonNull</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WorkerParameters</a:t>
            </a:r>
            <a:r>
              <a:rPr lang="id" sz="1050">
                <a:solidFill>
                  <a:srgbClr val="37474F"/>
                </a:solidFill>
                <a:highlight>
                  <a:srgbClr val="F1F3F4"/>
                </a:highlight>
                <a:latin typeface="Roboto Mono"/>
                <a:ea typeface="Roboto Mono"/>
                <a:cs typeface="Roboto Mono"/>
                <a:sym typeface="Roboto Mono"/>
              </a:rPr>
              <a:t> params)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super</a:t>
            </a:r>
            <a:r>
              <a:rPr lang="id" sz="1050">
                <a:solidFill>
                  <a:srgbClr val="37474F"/>
                </a:solidFill>
                <a:highlight>
                  <a:srgbClr val="F1F3F4"/>
                </a:highlight>
                <a:latin typeface="Roboto Mono"/>
                <a:ea typeface="Roboto Mono"/>
                <a:cs typeface="Roboto Mono"/>
                <a:sym typeface="Roboto Mono"/>
              </a:rPr>
              <a:t>(context, params);</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@Override</a:t>
            </a:r>
            <a:endParaRPr sz="1050">
              <a:solidFill>
                <a:srgbClr val="C53929"/>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Result</a:t>
            </a: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doWork()</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Do the work here--in this case, upload the images.</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uploadImages()</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Indicate whether the task finished successfully with the Result</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return</a:t>
            </a:r>
            <a:r>
              <a:rPr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Result</a:t>
            </a:r>
            <a:r>
              <a:rPr b="1" lang="id" sz="1050">
                <a:solidFill>
                  <a:srgbClr val="37474F"/>
                </a:solidFill>
                <a:highlight>
                  <a:srgbClr val="F1F3F4"/>
                </a:highlight>
                <a:latin typeface="Roboto Mono"/>
                <a:ea typeface="Roboto Mono"/>
                <a:cs typeface="Roboto Mono"/>
                <a:sym typeface="Roboto Mono"/>
              </a:rPr>
              <a:t>.success()</a:t>
            </a:r>
            <a:endParaRPr b="1"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50000"/>
              </a:lnSpc>
              <a:spcBef>
                <a:spcPts val="0"/>
              </a:spcBef>
              <a:spcAft>
                <a:spcPts val="0"/>
              </a:spcAft>
              <a:buNone/>
            </a:pPr>
            <a:r>
              <a:t/>
            </a:r>
            <a:endParaRPr b="1" sz="1200">
              <a:solidFill>
                <a:srgbClr val="202124"/>
              </a:solidFill>
              <a:latin typeface="Roboto"/>
              <a:ea typeface="Roboto"/>
              <a:cs typeface="Roboto"/>
              <a:sym typeface="Roboto"/>
            </a:endParaRPr>
          </a:p>
        </p:txBody>
      </p:sp>
      <p:sp>
        <p:nvSpPr>
          <p:cNvPr id="424" name="Google Shape;424;p58"/>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Manage your Android background jobs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WorkManager</a:t>
            </a:r>
            <a:endParaRPr sz="3000">
              <a:solidFill>
                <a:srgbClr val="000000"/>
              </a:solidFill>
              <a:latin typeface="Roboto"/>
              <a:ea typeface="Roboto"/>
              <a:cs typeface="Roboto"/>
              <a:sym typeface="Roboto"/>
            </a:endParaRPr>
          </a:p>
        </p:txBody>
      </p:sp>
      <p:sp>
        <p:nvSpPr>
          <p:cNvPr id="430" name="Google Shape;430;p59"/>
          <p:cNvSpPr txBox="1"/>
          <p:nvPr>
            <p:ph idx="1" type="body"/>
          </p:nvPr>
        </p:nvSpPr>
        <p:spPr>
          <a:xfrm>
            <a:off x="729450" y="2078875"/>
            <a:ext cx="89373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414141"/>
                </a:solidFill>
                <a:highlight>
                  <a:schemeClr val="lt1"/>
                </a:highlight>
                <a:latin typeface="Roboto"/>
                <a:ea typeface="Roboto"/>
                <a:cs typeface="Roboto"/>
                <a:sym typeface="Roboto"/>
              </a:rPr>
              <a:t>OneTimeWorkRequest</a:t>
            </a:r>
            <a:endParaRPr sz="1050">
              <a:solidFill>
                <a:srgbClr val="9C27B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9C27B0"/>
                </a:solidFill>
                <a:highlight>
                  <a:srgbClr val="F1F3F4"/>
                </a:highlight>
                <a:latin typeface="Roboto Mono"/>
                <a:ea typeface="Roboto Mono"/>
                <a:cs typeface="Roboto Mono"/>
                <a:sym typeface="Roboto Mono"/>
              </a:rPr>
              <a:t>OneTimeWorkRequest</a:t>
            </a:r>
            <a:r>
              <a:rPr lang="id" sz="1050">
                <a:solidFill>
                  <a:srgbClr val="37474F"/>
                </a:solidFill>
                <a:highlight>
                  <a:srgbClr val="F1F3F4"/>
                </a:highlight>
                <a:latin typeface="Roboto Mono"/>
                <a:ea typeface="Roboto Mono"/>
                <a:cs typeface="Roboto Mono"/>
                <a:sym typeface="Roboto Mono"/>
              </a:rPr>
              <a:t> uploadWorkRequest = </a:t>
            </a:r>
            <a:r>
              <a:rPr lang="id" sz="1050">
                <a:solidFill>
                  <a:srgbClr val="3B78E7"/>
                </a:solidFill>
                <a:highlight>
                  <a:srgbClr val="F1F3F4"/>
                </a:highlight>
                <a:latin typeface="Roboto Mono"/>
                <a:ea typeface="Roboto Mono"/>
                <a:cs typeface="Roboto Mono"/>
                <a:sym typeface="Roboto Mono"/>
              </a:rPr>
              <a:t>new</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OneTimeWorkRequest</a:t>
            </a:r>
            <a:r>
              <a:rPr lang="id" sz="1050">
                <a:solidFill>
                  <a:srgbClr val="37474F"/>
                </a:solidFill>
                <a:highlight>
                  <a:srgbClr val="F1F3F4"/>
                </a:highlight>
                <a:latin typeface="Roboto Mono"/>
                <a:ea typeface="Roboto Mono"/>
                <a:cs typeface="Roboto Mono"/>
                <a:sym typeface="Roboto Mono"/>
              </a:rPr>
              <a:t>.</a:t>
            </a:r>
            <a:r>
              <a:rPr lang="id" sz="1050">
                <a:solidFill>
                  <a:srgbClr val="9C27B0"/>
                </a:solidFill>
                <a:highlight>
                  <a:srgbClr val="F1F3F4"/>
                </a:highlight>
                <a:latin typeface="Roboto Mono"/>
                <a:ea typeface="Roboto Mono"/>
                <a:cs typeface="Roboto Mono"/>
                <a:sym typeface="Roboto Mono"/>
              </a:rPr>
              <a:t>Builder</a:t>
            </a:r>
            <a:r>
              <a:rPr lang="id" sz="1050">
                <a:solidFill>
                  <a:srgbClr val="37474F"/>
                </a:solidFill>
                <a:highlight>
                  <a:srgbClr val="F1F3F4"/>
                </a:highlight>
                <a:latin typeface="Roboto Mono"/>
                <a:ea typeface="Roboto Mono"/>
                <a:cs typeface="Roboto Mono"/>
                <a:sym typeface="Roboto Mono"/>
              </a:rPr>
              <a:t>(</a:t>
            </a:r>
            <a:r>
              <a:rPr lang="id" sz="1050">
                <a:solidFill>
                  <a:srgbClr val="9C27B0"/>
                </a:solidFill>
                <a:highlight>
                  <a:srgbClr val="F1F3F4"/>
                </a:highlight>
                <a:latin typeface="Roboto Mono"/>
                <a:ea typeface="Roboto Mono"/>
                <a:cs typeface="Roboto Mono"/>
                <a:sym typeface="Roboto Mono"/>
              </a:rPr>
              <a:t>UploadWorker</a:t>
            </a:r>
            <a:r>
              <a:rPr lang="id" sz="1050">
                <a:solidFill>
                  <a:srgbClr val="37474F"/>
                </a:solidFill>
                <a:highlight>
                  <a:srgbClr val="F1F3F4"/>
                </a:highlight>
                <a:latin typeface="Roboto Mono"/>
                <a:ea typeface="Roboto Mono"/>
                <a:cs typeface="Roboto Mono"/>
                <a:sym typeface="Roboto Mono"/>
              </a:rPr>
              <a:t>.</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).build()</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rtl="0" algn="l">
              <a:lnSpc>
                <a:spcPct val="150000"/>
              </a:lnSpc>
              <a:spcBef>
                <a:spcPts val="0"/>
              </a:spcBef>
              <a:spcAft>
                <a:spcPts val="0"/>
              </a:spcAft>
              <a:buNone/>
            </a:pPr>
            <a:r>
              <a:rPr lang="id" sz="1200">
                <a:solidFill>
                  <a:srgbClr val="414141"/>
                </a:solidFill>
                <a:highlight>
                  <a:schemeClr val="lt1"/>
                </a:highlight>
                <a:latin typeface="Roboto"/>
                <a:ea typeface="Roboto"/>
                <a:cs typeface="Roboto"/>
                <a:sym typeface="Roboto"/>
              </a:rPr>
              <a:t>Periodic</a:t>
            </a:r>
            <a:r>
              <a:rPr lang="id" sz="1200">
                <a:solidFill>
                  <a:srgbClr val="414141"/>
                </a:solidFill>
                <a:highlight>
                  <a:schemeClr val="lt1"/>
                </a:highlight>
                <a:latin typeface="Roboto"/>
                <a:ea typeface="Roboto"/>
                <a:cs typeface="Roboto"/>
                <a:sym typeface="Roboto"/>
              </a:rPr>
              <a:t>WorkRequest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9C27B0"/>
                </a:solidFill>
                <a:highlight>
                  <a:srgbClr val="F1F3F4"/>
                </a:highlight>
                <a:latin typeface="Roboto Mono"/>
                <a:ea typeface="Roboto Mono"/>
                <a:cs typeface="Roboto Mono"/>
                <a:sym typeface="Roboto Mono"/>
              </a:rPr>
              <a:t>Constraints</a:t>
            </a:r>
            <a:r>
              <a:rPr lang="id" sz="1050">
                <a:solidFill>
                  <a:srgbClr val="37474F"/>
                </a:solidFill>
                <a:highlight>
                  <a:srgbClr val="F1F3F4"/>
                </a:highlight>
                <a:latin typeface="Roboto Mono"/>
                <a:ea typeface="Roboto Mono"/>
                <a:cs typeface="Roboto Mono"/>
                <a:sym typeface="Roboto Mono"/>
              </a:rPr>
              <a:t> constraints = </a:t>
            </a:r>
            <a:r>
              <a:rPr lang="id" sz="1050">
                <a:solidFill>
                  <a:srgbClr val="3B78E7"/>
                </a:solidFill>
                <a:highlight>
                  <a:srgbClr val="F1F3F4"/>
                </a:highlight>
                <a:latin typeface="Roboto Mono"/>
                <a:ea typeface="Roboto Mono"/>
                <a:cs typeface="Roboto Mono"/>
                <a:sym typeface="Roboto Mono"/>
              </a:rPr>
              <a:t>new</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Constraints</a:t>
            </a:r>
            <a:r>
              <a:rPr lang="id" sz="1050">
                <a:solidFill>
                  <a:srgbClr val="37474F"/>
                </a:solidFill>
                <a:highlight>
                  <a:srgbClr val="F1F3F4"/>
                </a:highlight>
                <a:latin typeface="Roboto Mono"/>
                <a:ea typeface="Roboto Mono"/>
                <a:cs typeface="Roboto Mono"/>
                <a:sym typeface="Roboto Mono"/>
              </a:rPr>
              <a:t>.</a:t>
            </a:r>
            <a:r>
              <a:rPr lang="id" sz="1050">
                <a:solidFill>
                  <a:srgbClr val="9C27B0"/>
                </a:solidFill>
                <a:highlight>
                  <a:srgbClr val="F1F3F4"/>
                </a:highlight>
                <a:latin typeface="Roboto Mono"/>
                <a:ea typeface="Roboto Mono"/>
                <a:cs typeface="Roboto Mono"/>
                <a:sym typeface="Roboto Mono"/>
              </a:rPr>
              <a:t>Builder</a:t>
            </a:r>
            <a:r>
              <a:rPr lang="id" sz="1050">
                <a:solidFill>
                  <a:srgbClr val="37474F"/>
                </a:solidFill>
                <a:highlight>
                  <a:srgbClr val="F1F3F4"/>
                </a:highlight>
                <a:latin typeface="Roboto Mono"/>
                <a:ea typeface="Roboto Mono"/>
                <a:cs typeface="Roboto Mono"/>
                <a:sym typeface="Roboto Mono"/>
              </a:rPr>
              <a:t>().setRequiresCharging(</a:t>
            </a:r>
            <a:r>
              <a:rPr lang="id" sz="1050">
                <a:solidFill>
                  <a:srgbClr val="3B78E7"/>
                </a:solidFill>
                <a:highlight>
                  <a:srgbClr val="F1F3F4"/>
                </a:highlight>
                <a:latin typeface="Roboto Mono"/>
                <a:ea typeface="Roboto Mono"/>
                <a:cs typeface="Roboto Mono"/>
                <a:sym typeface="Roboto Mono"/>
              </a:rPr>
              <a:t>true</a:t>
            </a:r>
            <a:r>
              <a:rPr lang="id" sz="1050">
                <a:solidFill>
                  <a:srgbClr val="37474F"/>
                </a:solidFill>
                <a:highlight>
                  <a:srgbClr val="F1F3F4"/>
                </a:highlight>
                <a:latin typeface="Roboto Mono"/>
                <a:ea typeface="Roboto Mono"/>
                <a:cs typeface="Roboto Mono"/>
                <a:sym typeface="Roboto Mono"/>
              </a:rPr>
              <a:t>).build();</a:t>
            </a:r>
            <a:endParaRPr sz="1050">
              <a:solidFill>
                <a:srgbClr val="37474F"/>
              </a:solidFill>
              <a:highlight>
                <a:srgbClr val="F1F3F4"/>
              </a:highlight>
              <a:latin typeface="Roboto Mono"/>
              <a:ea typeface="Roboto Mono"/>
              <a:cs typeface="Roboto Mono"/>
              <a:sym typeface="Roboto Mono"/>
            </a:endParaRPr>
          </a:p>
          <a:p>
            <a:pPr indent="0" lvl="0" marL="21590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9C27B0"/>
                </a:solidFill>
                <a:highlight>
                  <a:srgbClr val="F1F3F4"/>
                </a:highlight>
                <a:latin typeface="Roboto Mono"/>
                <a:ea typeface="Roboto Mono"/>
                <a:cs typeface="Roboto Mono"/>
                <a:sym typeface="Roboto Mono"/>
              </a:rPr>
              <a:t>PeriodicWorkRequest</a:t>
            </a:r>
            <a:r>
              <a:rPr lang="id" sz="1050">
                <a:solidFill>
                  <a:srgbClr val="37474F"/>
                </a:solidFill>
                <a:highlight>
                  <a:srgbClr val="F1F3F4"/>
                </a:highlight>
                <a:latin typeface="Roboto Mono"/>
                <a:ea typeface="Roboto Mono"/>
                <a:cs typeface="Roboto Mono"/>
                <a:sym typeface="Roboto Mono"/>
              </a:rPr>
              <a:t> saveRequest </a:t>
            </a:r>
            <a:r>
              <a:rPr lang="id" sz="1050">
                <a:solidFill>
                  <a:srgbClr val="37474F"/>
                </a:solidFill>
                <a:highlight>
                  <a:srgbClr val="F1F3F4"/>
                </a:highlight>
                <a:latin typeface="Roboto Mono"/>
                <a:ea typeface="Roboto Mono"/>
                <a:cs typeface="Roboto Mono"/>
                <a:sym typeface="Roboto Mono"/>
              </a:rPr>
              <a:t>=</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new</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PeriodicWorkRequest</a:t>
            </a:r>
            <a:r>
              <a:rPr lang="id" sz="1050">
                <a:solidFill>
                  <a:srgbClr val="37474F"/>
                </a:solidFill>
                <a:highlight>
                  <a:srgbClr val="F1F3F4"/>
                </a:highlight>
                <a:latin typeface="Roboto Mono"/>
                <a:ea typeface="Roboto Mono"/>
                <a:cs typeface="Roboto Mono"/>
                <a:sym typeface="Roboto Mono"/>
              </a:rPr>
              <a:t>.</a:t>
            </a:r>
            <a:r>
              <a:rPr lang="id" sz="1050">
                <a:solidFill>
                  <a:srgbClr val="9C27B0"/>
                </a:solidFill>
                <a:highlight>
                  <a:srgbClr val="F1F3F4"/>
                </a:highlight>
                <a:latin typeface="Roboto Mono"/>
                <a:ea typeface="Roboto Mono"/>
                <a:cs typeface="Roboto Mono"/>
                <a:sym typeface="Roboto Mono"/>
              </a:rPr>
              <a:t>Builder</a:t>
            </a:r>
            <a:r>
              <a:rPr lang="id" sz="1050">
                <a:solidFill>
                  <a:srgbClr val="37474F"/>
                </a:solidFill>
                <a:highlight>
                  <a:srgbClr val="F1F3F4"/>
                </a:highlight>
                <a:latin typeface="Roboto Mono"/>
                <a:ea typeface="Roboto Mono"/>
                <a:cs typeface="Roboto Mono"/>
                <a:sym typeface="Roboto Mono"/>
              </a:rPr>
              <a:t>(</a:t>
            </a:r>
            <a:r>
              <a:rPr lang="id" sz="1050">
                <a:solidFill>
                  <a:srgbClr val="9C27B0"/>
                </a:solidFill>
                <a:highlight>
                  <a:srgbClr val="F1F3F4"/>
                </a:highlight>
                <a:latin typeface="Roboto Mono"/>
                <a:ea typeface="Roboto Mono"/>
                <a:cs typeface="Roboto Mono"/>
                <a:sym typeface="Roboto Mono"/>
              </a:rPr>
              <a:t>SaveImageFileWorker</a:t>
            </a:r>
            <a:r>
              <a:rPr lang="id" sz="1050">
                <a:solidFill>
                  <a:srgbClr val="37474F"/>
                </a:solidFill>
                <a:highlight>
                  <a:srgbClr val="F1F3F4"/>
                </a:highlight>
                <a:latin typeface="Roboto Mono"/>
                <a:ea typeface="Roboto Mono"/>
                <a:cs typeface="Roboto Mono"/>
                <a:sym typeface="Roboto Mono"/>
              </a:rPr>
              <a:t>.</a:t>
            </a:r>
            <a:r>
              <a:rPr lang="id" sz="1050">
                <a:solidFill>
                  <a:srgbClr val="3B78E7"/>
                </a:solidFill>
                <a:highlight>
                  <a:srgbClr val="F1F3F4"/>
                </a:highlight>
                <a:latin typeface="Roboto Mono"/>
                <a:ea typeface="Roboto Mono"/>
                <a:cs typeface="Roboto Mono"/>
                <a:sym typeface="Roboto Mono"/>
              </a:rPr>
              <a:t>class</a:t>
            </a:r>
            <a:r>
              <a:rPr lang="id" sz="1050">
                <a:solidFill>
                  <a:srgbClr val="37474F"/>
                </a:solidFill>
                <a:highlight>
                  <a:srgbClr val="F1F3F4"/>
                </a:highlight>
                <a:latin typeface="Roboto Mono"/>
                <a:ea typeface="Roboto Mono"/>
                <a:cs typeface="Roboto Mono"/>
                <a:sym typeface="Roboto Mono"/>
              </a:rPr>
              <a:t>, </a:t>
            </a:r>
            <a:r>
              <a:rPr lang="id" sz="1050">
                <a:solidFill>
                  <a:srgbClr val="C53929"/>
                </a:solidFill>
                <a:highlight>
                  <a:srgbClr val="F1F3F4"/>
                </a:highlight>
                <a:latin typeface="Roboto Mono"/>
                <a:ea typeface="Roboto Mono"/>
                <a:cs typeface="Roboto Mono"/>
                <a:sym typeface="Roboto Mono"/>
              </a:rPr>
              <a:t>1</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TimeUnit</a:t>
            </a:r>
            <a:r>
              <a:rPr lang="id" sz="1050">
                <a:solidFill>
                  <a:srgbClr val="37474F"/>
                </a:solidFill>
                <a:highlight>
                  <a:srgbClr val="F1F3F4"/>
                </a:highlight>
                <a:latin typeface="Roboto Mono"/>
                <a:ea typeface="Roboto Mono"/>
                <a:cs typeface="Roboto Mono"/>
                <a:sym typeface="Roboto Mono"/>
              </a:rPr>
              <a:t>.HOURS).setConstraints(constraints).build();</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9C27B0"/>
                </a:solidFill>
                <a:highlight>
                  <a:srgbClr val="F1F3F4"/>
                </a:highlight>
                <a:latin typeface="Roboto Mono"/>
                <a:ea typeface="Roboto Mono"/>
                <a:cs typeface="Roboto Mono"/>
                <a:sym typeface="Roboto Mono"/>
              </a:rPr>
              <a:t>WorkManager</a:t>
            </a:r>
            <a:r>
              <a:rPr lang="id" sz="1050">
                <a:solidFill>
                  <a:srgbClr val="37474F"/>
                </a:solidFill>
                <a:highlight>
                  <a:srgbClr val="F1F3F4"/>
                </a:highlight>
                <a:latin typeface="Roboto Mono"/>
                <a:ea typeface="Roboto Mono"/>
                <a:cs typeface="Roboto Mono"/>
                <a:sym typeface="Roboto Mono"/>
              </a:rPr>
              <a:t>.getInstance().enqueue(saveRequest);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50000"/>
              </a:lnSpc>
              <a:spcBef>
                <a:spcPts val="0"/>
              </a:spcBef>
              <a:spcAft>
                <a:spcPts val="0"/>
              </a:spcAft>
              <a:buNone/>
            </a:pPr>
            <a:r>
              <a:t/>
            </a:r>
            <a:endParaRPr sz="1050">
              <a:solidFill>
                <a:srgbClr val="3B78E7"/>
              </a:solidFill>
              <a:highlight>
                <a:srgbClr val="F1F3F4"/>
              </a:highlight>
              <a:latin typeface="Roboto Mono"/>
              <a:ea typeface="Roboto Mono"/>
              <a:cs typeface="Roboto Mono"/>
              <a:sym typeface="Roboto Mono"/>
            </a:endParaRPr>
          </a:p>
        </p:txBody>
      </p:sp>
      <p:sp>
        <p:nvSpPr>
          <p:cNvPr id="431" name="Google Shape;431;p59"/>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Manage your Android background jobs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Architecture - </a:t>
            </a:r>
            <a:r>
              <a:rPr b="0" lang="id" sz="3000">
                <a:solidFill>
                  <a:srgbClr val="000000"/>
                </a:solidFill>
                <a:latin typeface="Roboto"/>
                <a:ea typeface="Roboto"/>
                <a:cs typeface="Roboto"/>
                <a:sym typeface="Roboto"/>
              </a:rPr>
              <a:t>WorkManager</a:t>
            </a:r>
            <a:endParaRPr sz="3000">
              <a:solidFill>
                <a:srgbClr val="000000"/>
              </a:solidFill>
              <a:latin typeface="Roboto"/>
              <a:ea typeface="Roboto"/>
              <a:cs typeface="Roboto"/>
              <a:sym typeface="Roboto"/>
            </a:endParaRPr>
          </a:p>
        </p:txBody>
      </p:sp>
      <p:sp>
        <p:nvSpPr>
          <p:cNvPr id="437" name="Google Shape;437;p60"/>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Manage your Android background jobs</a:t>
            </a:r>
            <a:endParaRPr/>
          </a:p>
        </p:txBody>
      </p:sp>
      <p:pic>
        <p:nvPicPr>
          <p:cNvPr id="438" name="Google Shape;438;p60"/>
          <p:cNvPicPr preferRelativeResize="0"/>
          <p:nvPr/>
        </p:nvPicPr>
        <p:blipFill>
          <a:blip r:embed="rId3">
            <a:alphaModFix/>
          </a:blip>
          <a:stretch>
            <a:fillRect/>
          </a:stretch>
        </p:blipFill>
        <p:spPr>
          <a:xfrm>
            <a:off x="6707225" y="704100"/>
            <a:ext cx="2197209" cy="2640450"/>
          </a:xfrm>
          <a:prstGeom prst="rect">
            <a:avLst/>
          </a:prstGeom>
          <a:noFill/>
          <a:ln>
            <a:noFill/>
          </a:ln>
        </p:spPr>
      </p:pic>
      <p:sp>
        <p:nvSpPr>
          <p:cNvPr id="439" name="Google Shape;439;p60"/>
          <p:cNvSpPr txBox="1"/>
          <p:nvPr>
            <p:ph idx="1" type="body"/>
          </p:nvPr>
        </p:nvSpPr>
        <p:spPr>
          <a:xfrm>
            <a:off x="729450" y="2078875"/>
            <a:ext cx="89373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9C27B0"/>
                </a:solidFill>
                <a:highlight>
                  <a:srgbClr val="F1F3F4"/>
                </a:highlight>
                <a:latin typeface="Roboto Mono"/>
                <a:ea typeface="Roboto Mono"/>
                <a:cs typeface="Roboto Mono"/>
                <a:sym typeface="Roboto Mono"/>
              </a:rPr>
              <a:t>WorkContinuation</a:t>
            </a:r>
            <a:r>
              <a:rPr lang="id" sz="1050">
                <a:solidFill>
                  <a:srgbClr val="37474F"/>
                </a:solidFill>
                <a:highlight>
                  <a:srgbClr val="F1F3F4"/>
                </a:highlight>
                <a:latin typeface="Roboto Mono"/>
                <a:ea typeface="Roboto Mono"/>
                <a:cs typeface="Roboto Mono"/>
                <a:sym typeface="Roboto Mono"/>
              </a:rPr>
              <a:t> chain1 = </a:t>
            </a:r>
            <a:r>
              <a:rPr lang="id" sz="1050">
                <a:solidFill>
                  <a:srgbClr val="9C27B0"/>
                </a:solidFill>
                <a:highlight>
                  <a:srgbClr val="F1F3F4"/>
                </a:highlight>
                <a:latin typeface="Roboto Mono"/>
                <a:ea typeface="Roboto Mono"/>
                <a:cs typeface="Roboto Mono"/>
                <a:sym typeface="Roboto Mono"/>
              </a:rPr>
              <a:t>WorkManager</a:t>
            </a:r>
            <a:r>
              <a:rPr lang="id" sz="1050">
                <a:solidFill>
                  <a:srgbClr val="37474F"/>
                </a:solidFill>
                <a:highlight>
                  <a:srgbClr val="F1F3F4"/>
                </a:highlight>
                <a:latin typeface="Roboto Mono"/>
                <a:ea typeface="Roboto Mono"/>
                <a:cs typeface="Roboto Mono"/>
                <a:sym typeface="Roboto Mono"/>
              </a:rPr>
              <a:t>.getInstance()</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.beginWith(</a:t>
            </a:r>
            <a:r>
              <a:rPr b="1" lang="id" sz="1050">
                <a:solidFill>
                  <a:srgbClr val="37474F"/>
                </a:solidFill>
                <a:highlight>
                  <a:srgbClr val="F1F3F4"/>
                </a:highlight>
                <a:latin typeface="Roboto Mono"/>
                <a:ea typeface="Roboto Mono"/>
                <a:cs typeface="Roboto Mono"/>
                <a:sym typeface="Roboto Mono"/>
              </a:rPr>
              <a:t>workA</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.then(</a:t>
            </a:r>
            <a:r>
              <a:rPr b="1" lang="id" sz="1050">
                <a:solidFill>
                  <a:srgbClr val="37474F"/>
                </a:solidFill>
                <a:highlight>
                  <a:srgbClr val="F1F3F4"/>
                </a:highlight>
                <a:latin typeface="Roboto Mono"/>
                <a:ea typeface="Roboto Mono"/>
                <a:cs typeface="Roboto Mono"/>
                <a:sym typeface="Roboto Mono"/>
              </a:rPr>
              <a:t>workB</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9C27B0"/>
                </a:solidFill>
                <a:highlight>
                  <a:srgbClr val="F1F3F4"/>
                </a:highlight>
                <a:latin typeface="Roboto Mono"/>
                <a:ea typeface="Roboto Mono"/>
                <a:cs typeface="Roboto Mono"/>
                <a:sym typeface="Roboto Mono"/>
              </a:rPr>
              <a:t>WorkContinuation</a:t>
            </a:r>
            <a:r>
              <a:rPr lang="id" sz="1050">
                <a:solidFill>
                  <a:srgbClr val="37474F"/>
                </a:solidFill>
                <a:highlight>
                  <a:srgbClr val="F1F3F4"/>
                </a:highlight>
                <a:latin typeface="Roboto Mono"/>
                <a:ea typeface="Roboto Mono"/>
                <a:cs typeface="Roboto Mono"/>
                <a:sym typeface="Roboto Mono"/>
              </a:rPr>
              <a:t> chain2 = </a:t>
            </a:r>
            <a:r>
              <a:rPr lang="id" sz="1050">
                <a:solidFill>
                  <a:srgbClr val="9C27B0"/>
                </a:solidFill>
                <a:highlight>
                  <a:srgbClr val="F1F3F4"/>
                </a:highlight>
                <a:latin typeface="Roboto Mono"/>
                <a:ea typeface="Roboto Mono"/>
                <a:cs typeface="Roboto Mono"/>
                <a:sym typeface="Roboto Mono"/>
              </a:rPr>
              <a:t>WorkManager</a:t>
            </a:r>
            <a:r>
              <a:rPr lang="id" sz="1050">
                <a:solidFill>
                  <a:srgbClr val="37474F"/>
                </a:solidFill>
                <a:highlight>
                  <a:srgbClr val="F1F3F4"/>
                </a:highlight>
                <a:latin typeface="Roboto Mono"/>
                <a:ea typeface="Roboto Mono"/>
                <a:cs typeface="Roboto Mono"/>
                <a:sym typeface="Roboto Mono"/>
              </a:rPr>
              <a:t>.getInstance()</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.beginWith(</a:t>
            </a:r>
            <a:r>
              <a:rPr b="1" lang="id" sz="1050">
                <a:solidFill>
                  <a:srgbClr val="37474F"/>
                </a:solidFill>
                <a:highlight>
                  <a:srgbClr val="F1F3F4"/>
                </a:highlight>
                <a:latin typeface="Roboto Mono"/>
                <a:ea typeface="Roboto Mono"/>
                <a:cs typeface="Roboto Mono"/>
                <a:sym typeface="Roboto Mono"/>
              </a:rPr>
              <a:t>workC</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.then(</a:t>
            </a:r>
            <a:r>
              <a:rPr b="1" lang="id" sz="1050">
                <a:solidFill>
                  <a:srgbClr val="37474F"/>
                </a:solidFill>
                <a:highlight>
                  <a:srgbClr val="F1F3F4"/>
                </a:highlight>
                <a:latin typeface="Roboto Mono"/>
                <a:ea typeface="Roboto Mono"/>
                <a:cs typeface="Roboto Mono"/>
                <a:sym typeface="Roboto Mono"/>
              </a:rPr>
              <a:t>workD</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9C27B0"/>
                </a:solidFill>
                <a:highlight>
                  <a:srgbClr val="F1F3F4"/>
                </a:highlight>
                <a:latin typeface="Roboto Mono"/>
                <a:ea typeface="Roboto Mono"/>
                <a:cs typeface="Roboto Mono"/>
                <a:sym typeface="Roboto Mono"/>
              </a:rPr>
              <a:t>WorkContinuation</a:t>
            </a:r>
            <a:r>
              <a:rPr lang="id" sz="1050">
                <a:solidFill>
                  <a:srgbClr val="37474F"/>
                </a:solidFill>
                <a:highlight>
                  <a:srgbClr val="F1F3F4"/>
                </a:highlight>
                <a:latin typeface="Roboto Mono"/>
                <a:ea typeface="Roboto Mono"/>
                <a:cs typeface="Roboto Mono"/>
                <a:sym typeface="Roboto Mono"/>
              </a:rPr>
              <a:t> chain3 = </a:t>
            </a:r>
            <a:r>
              <a:rPr lang="id" sz="1050">
                <a:solidFill>
                  <a:srgbClr val="9C27B0"/>
                </a:solidFill>
                <a:highlight>
                  <a:srgbClr val="F1F3F4"/>
                </a:highlight>
                <a:latin typeface="Roboto Mono"/>
                <a:ea typeface="Roboto Mono"/>
                <a:cs typeface="Roboto Mono"/>
                <a:sym typeface="Roboto Mono"/>
              </a:rPr>
              <a:t>WorkContinuation</a:t>
            </a:r>
            <a:endParaRPr sz="1050">
              <a:solidFill>
                <a:srgbClr val="9C27B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.combine(</a:t>
            </a:r>
            <a:r>
              <a:rPr lang="id" sz="1050">
                <a:solidFill>
                  <a:srgbClr val="9C27B0"/>
                </a:solidFill>
                <a:highlight>
                  <a:srgbClr val="F1F3F4"/>
                </a:highlight>
                <a:latin typeface="Roboto Mono"/>
                <a:ea typeface="Roboto Mono"/>
                <a:cs typeface="Roboto Mono"/>
                <a:sym typeface="Roboto Mono"/>
              </a:rPr>
              <a:t>Arrays</a:t>
            </a:r>
            <a:r>
              <a:rPr lang="id" sz="1050">
                <a:solidFill>
                  <a:srgbClr val="37474F"/>
                </a:solidFill>
                <a:highlight>
                  <a:srgbClr val="F1F3F4"/>
                </a:highlight>
                <a:latin typeface="Roboto Mono"/>
                <a:ea typeface="Roboto Mono"/>
                <a:cs typeface="Roboto Mono"/>
                <a:sym typeface="Roboto Mono"/>
              </a:rPr>
              <a:t>.asList(chain1, chain2))</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.then(</a:t>
            </a:r>
            <a:r>
              <a:rPr b="1" lang="id" sz="1050">
                <a:solidFill>
                  <a:srgbClr val="37474F"/>
                </a:solidFill>
                <a:highlight>
                  <a:srgbClr val="F1F3F4"/>
                </a:highlight>
                <a:latin typeface="Roboto Mono"/>
                <a:ea typeface="Roboto Mono"/>
                <a:cs typeface="Roboto Mono"/>
                <a:sym typeface="Roboto Mono"/>
              </a:rPr>
              <a:t>workE</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chain3.enqueue();</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id" sz="3000">
                <a:solidFill>
                  <a:srgbClr val="414141"/>
                </a:solidFill>
                <a:latin typeface="Roboto"/>
                <a:ea typeface="Roboto"/>
                <a:cs typeface="Roboto"/>
                <a:sym typeface="Roboto"/>
              </a:rPr>
              <a:t>Android Jetpack Components</a:t>
            </a:r>
            <a:endParaRPr sz="3000">
              <a:solidFill>
                <a:srgbClr val="000000"/>
              </a:solidFill>
              <a:latin typeface="Roboto"/>
              <a:ea typeface="Roboto"/>
              <a:cs typeface="Roboto"/>
              <a:sym typeface="Roboto"/>
            </a:endParaRPr>
          </a:p>
        </p:txBody>
      </p:sp>
      <p:pic>
        <p:nvPicPr>
          <p:cNvPr id="445" name="Google Shape;445;p61"/>
          <p:cNvPicPr preferRelativeResize="0"/>
          <p:nvPr/>
        </p:nvPicPr>
        <p:blipFill>
          <a:blip r:embed="rId3">
            <a:alphaModFix/>
          </a:blip>
          <a:stretch>
            <a:fillRect/>
          </a:stretch>
        </p:blipFill>
        <p:spPr>
          <a:xfrm>
            <a:off x="5398075" y="2742600"/>
            <a:ext cx="2857500" cy="1000125"/>
          </a:xfrm>
          <a:prstGeom prst="rect">
            <a:avLst/>
          </a:prstGeom>
          <a:noFill/>
          <a:ln>
            <a:noFill/>
          </a:ln>
        </p:spPr>
      </p:pic>
      <p:sp>
        <p:nvSpPr>
          <p:cNvPr id="446" name="Google Shape;446;p61"/>
          <p:cNvSpPr txBox="1"/>
          <p:nvPr>
            <p:ph idx="1" type="body"/>
          </p:nvPr>
        </p:nvSpPr>
        <p:spPr>
          <a:xfrm>
            <a:off x="5150000" y="2070750"/>
            <a:ext cx="1775100" cy="5352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1500"/>
              </a:spcAft>
              <a:buNone/>
            </a:pPr>
            <a:r>
              <a:rPr lang="id" sz="2400">
                <a:solidFill>
                  <a:srgbClr val="414141"/>
                </a:solidFill>
                <a:latin typeface="Roboto"/>
                <a:ea typeface="Roboto"/>
                <a:cs typeface="Roboto"/>
                <a:sym typeface="Roboto"/>
              </a:rPr>
              <a:t>Behavior</a:t>
            </a:r>
            <a:endParaRPr sz="2400">
              <a:solidFill>
                <a:srgbClr val="41414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Font typeface="Calibri"/>
              <a:buNone/>
            </a:pPr>
            <a:r>
              <a:rPr lang="id" sz="3000">
                <a:solidFill>
                  <a:srgbClr val="000000"/>
                </a:solidFill>
                <a:latin typeface="Roboto"/>
                <a:ea typeface="Roboto"/>
                <a:cs typeface="Roboto"/>
                <a:sym typeface="Roboto"/>
              </a:rPr>
              <a:t>Android Jetpack</a:t>
            </a:r>
            <a:endParaRPr sz="3000"/>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2400">
                <a:solidFill>
                  <a:srgbClr val="202124"/>
                </a:solidFill>
                <a:highlight>
                  <a:srgbClr val="FFFFFF"/>
                </a:highlight>
                <a:latin typeface="Roboto"/>
                <a:ea typeface="Roboto"/>
                <a:cs typeface="Roboto"/>
                <a:sym typeface="Roboto"/>
              </a:rPr>
              <a:t>Jetpack</a:t>
            </a:r>
            <a:r>
              <a:rPr lang="id" sz="2400">
                <a:solidFill>
                  <a:srgbClr val="202124"/>
                </a:solidFill>
                <a:highlight>
                  <a:srgbClr val="FFFFFF"/>
                </a:highlight>
                <a:latin typeface="Roboto"/>
                <a:ea typeface="Roboto"/>
                <a:cs typeface="Roboto"/>
                <a:sym typeface="Roboto"/>
              </a:rPr>
              <a:t> is a collection of Android software components to make it easier for you to develop great Android apps.</a:t>
            </a:r>
            <a:endParaRPr sz="2400">
              <a:latin typeface="Roboto"/>
              <a:ea typeface="Roboto"/>
              <a:cs typeface="Roboto"/>
              <a:sym typeface="Roboto"/>
            </a:endParaRPr>
          </a:p>
        </p:txBody>
      </p:sp>
      <p:pic>
        <p:nvPicPr>
          <p:cNvPr id="113" name="Google Shape;113;p17"/>
          <p:cNvPicPr preferRelativeResize="0"/>
          <p:nvPr/>
        </p:nvPicPr>
        <p:blipFill>
          <a:blip r:embed="rId3">
            <a:alphaModFix/>
          </a:blip>
          <a:stretch>
            <a:fillRect/>
          </a:stretch>
        </p:blipFill>
        <p:spPr>
          <a:xfrm>
            <a:off x="802375" y="3499477"/>
            <a:ext cx="2630975" cy="1447050"/>
          </a:xfrm>
          <a:prstGeom prst="rect">
            <a:avLst/>
          </a:prstGeom>
          <a:noFill/>
          <a:ln>
            <a:noFill/>
          </a:ln>
        </p:spPr>
      </p:pic>
      <p:pic>
        <p:nvPicPr>
          <p:cNvPr id="114" name="Google Shape;114;p17"/>
          <p:cNvPicPr preferRelativeResize="0"/>
          <p:nvPr/>
        </p:nvPicPr>
        <p:blipFill>
          <a:blip r:embed="rId4">
            <a:alphaModFix/>
          </a:blip>
          <a:stretch>
            <a:fillRect/>
          </a:stretch>
        </p:blipFill>
        <p:spPr>
          <a:xfrm>
            <a:off x="4698425" y="2966050"/>
            <a:ext cx="1914801" cy="19148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a:t>
            </a:r>
            <a:r>
              <a:rPr b="0" lang="id" sz="3000">
                <a:solidFill>
                  <a:srgbClr val="414141"/>
                </a:solidFill>
                <a:latin typeface="Roboto"/>
                <a:ea typeface="Roboto"/>
                <a:cs typeface="Roboto"/>
                <a:sym typeface="Roboto"/>
              </a:rPr>
              <a:t> - </a:t>
            </a:r>
            <a:r>
              <a:rPr b="0" lang="id" sz="3000">
                <a:solidFill>
                  <a:srgbClr val="000000"/>
                </a:solidFill>
                <a:latin typeface="Roboto"/>
                <a:ea typeface="Roboto"/>
                <a:cs typeface="Roboto"/>
                <a:sym typeface="Roboto"/>
              </a:rPr>
              <a:t>CameraX</a:t>
            </a:r>
            <a:endParaRPr sz="3000">
              <a:solidFill>
                <a:srgbClr val="000000"/>
              </a:solidFill>
              <a:latin typeface="Roboto"/>
              <a:ea typeface="Roboto"/>
              <a:cs typeface="Roboto"/>
              <a:sym typeface="Roboto"/>
            </a:endParaRPr>
          </a:p>
        </p:txBody>
      </p:sp>
      <p:sp>
        <p:nvSpPr>
          <p:cNvPr id="452" name="Google Shape;452;p62"/>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Easily add camera capabilities to your apps</a:t>
            </a:r>
            <a:endParaRPr/>
          </a:p>
        </p:txBody>
      </p:sp>
      <p:sp>
        <p:nvSpPr>
          <p:cNvPr id="453" name="Google Shape;453;p62"/>
          <p:cNvSpPr txBox="1"/>
          <p:nvPr>
            <p:ph idx="1" type="body"/>
          </p:nvPr>
        </p:nvSpPr>
        <p:spPr>
          <a:xfrm>
            <a:off x="729450" y="2078875"/>
            <a:ext cx="8937300" cy="22611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202124"/>
              </a:buClr>
              <a:buSzPts val="1500"/>
              <a:buFont typeface="Roboto"/>
              <a:buChar char="●"/>
            </a:pPr>
            <a:r>
              <a:rPr lang="id" sz="1500">
                <a:solidFill>
                  <a:srgbClr val="202124"/>
                </a:solidFill>
                <a:latin typeface="Roboto"/>
                <a:ea typeface="Roboto"/>
                <a:cs typeface="Roboto"/>
                <a:sym typeface="Roboto"/>
              </a:rPr>
              <a:t>Ease of use</a:t>
            </a:r>
            <a:endParaRPr sz="1500">
              <a:solidFill>
                <a:srgbClr val="202124"/>
              </a:solidFill>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Char char="○"/>
            </a:pPr>
            <a:r>
              <a:rPr lang="id" sz="1200" u="sng">
                <a:solidFill>
                  <a:srgbClr val="039BE5"/>
                </a:solidFill>
                <a:latin typeface="Roboto"/>
                <a:ea typeface="Roboto"/>
                <a:cs typeface="Roboto"/>
                <a:sym typeface="Roboto"/>
                <a:hlinkClick r:id="rId3"/>
              </a:rPr>
              <a:t>Preview</a:t>
            </a:r>
            <a:r>
              <a:rPr lang="id" sz="1200">
                <a:solidFill>
                  <a:srgbClr val="202124"/>
                </a:solidFill>
                <a:latin typeface="Roboto"/>
                <a:ea typeface="Roboto"/>
                <a:cs typeface="Roboto"/>
                <a:sym typeface="Roboto"/>
              </a:rPr>
              <a:t>: get an image on the display</a:t>
            </a:r>
            <a:endParaRPr sz="1200">
              <a:solidFill>
                <a:srgbClr val="202124"/>
              </a:solidFill>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Char char="○"/>
            </a:pPr>
            <a:r>
              <a:rPr lang="id" sz="1200" u="sng">
                <a:solidFill>
                  <a:srgbClr val="039BE5"/>
                </a:solidFill>
                <a:latin typeface="Roboto"/>
                <a:ea typeface="Roboto"/>
                <a:cs typeface="Roboto"/>
                <a:sym typeface="Roboto"/>
                <a:hlinkClick r:id="rId4"/>
              </a:rPr>
              <a:t>Image analysis</a:t>
            </a:r>
            <a:r>
              <a:rPr lang="id" sz="1200">
                <a:solidFill>
                  <a:srgbClr val="202124"/>
                </a:solidFill>
                <a:latin typeface="Roboto"/>
                <a:ea typeface="Roboto"/>
                <a:cs typeface="Roboto"/>
                <a:sym typeface="Roboto"/>
              </a:rPr>
              <a:t>: access a buffer seamlessly for use in your algorithms, such as to pass into MLKit</a:t>
            </a:r>
            <a:endParaRPr sz="1200">
              <a:solidFill>
                <a:srgbClr val="202124"/>
              </a:solidFill>
              <a:latin typeface="Roboto"/>
              <a:ea typeface="Roboto"/>
              <a:cs typeface="Roboto"/>
              <a:sym typeface="Roboto"/>
            </a:endParaRPr>
          </a:p>
          <a:p>
            <a:pPr indent="-304800" lvl="1" marL="914400" rtl="0" algn="l">
              <a:lnSpc>
                <a:spcPct val="115000"/>
              </a:lnSpc>
              <a:spcBef>
                <a:spcPts val="0"/>
              </a:spcBef>
              <a:spcAft>
                <a:spcPts val="0"/>
              </a:spcAft>
              <a:buClr>
                <a:srgbClr val="202124"/>
              </a:buClr>
              <a:buSzPts val="1200"/>
              <a:buFont typeface="Roboto"/>
              <a:buChar char="○"/>
            </a:pPr>
            <a:r>
              <a:rPr lang="id" sz="1200" u="sng">
                <a:solidFill>
                  <a:srgbClr val="039BE5"/>
                </a:solidFill>
                <a:latin typeface="Roboto"/>
                <a:ea typeface="Roboto"/>
                <a:cs typeface="Roboto"/>
                <a:sym typeface="Roboto"/>
                <a:hlinkClick r:id="rId5"/>
              </a:rPr>
              <a:t>Image capture</a:t>
            </a:r>
            <a:r>
              <a:rPr lang="id" sz="1200">
                <a:solidFill>
                  <a:srgbClr val="202124"/>
                </a:solidFill>
                <a:latin typeface="Roboto"/>
                <a:ea typeface="Roboto"/>
                <a:cs typeface="Roboto"/>
                <a:sym typeface="Roboto"/>
              </a:rPr>
              <a:t>: save high-quality images</a:t>
            </a:r>
            <a:endParaRPr sz="1500">
              <a:solidFill>
                <a:srgbClr val="202124"/>
              </a:solidFill>
              <a:latin typeface="Roboto"/>
              <a:ea typeface="Roboto"/>
              <a:cs typeface="Roboto"/>
              <a:sym typeface="Roboto"/>
            </a:endParaRPr>
          </a:p>
          <a:p>
            <a:pPr indent="-323850" lvl="0" marL="457200" rtl="0" algn="l">
              <a:lnSpc>
                <a:spcPct val="115000"/>
              </a:lnSpc>
              <a:spcBef>
                <a:spcPts val="0"/>
              </a:spcBef>
              <a:spcAft>
                <a:spcPts val="0"/>
              </a:spcAft>
              <a:buClr>
                <a:srgbClr val="202124"/>
              </a:buClr>
              <a:buSzPts val="1500"/>
              <a:buFont typeface="Roboto"/>
              <a:buChar char="●"/>
            </a:pPr>
            <a:r>
              <a:rPr lang="id" sz="1500">
                <a:solidFill>
                  <a:srgbClr val="202124"/>
                </a:solidFill>
                <a:latin typeface="Roboto"/>
                <a:ea typeface="Roboto"/>
                <a:cs typeface="Roboto"/>
                <a:sym typeface="Roboto"/>
              </a:rPr>
              <a:t>Consistency across devices</a:t>
            </a:r>
            <a:endParaRPr sz="1500">
              <a:solidFill>
                <a:srgbClr val="202124"/>
              </a:solidFill>
              <a:latin typeface="Roboto"/>
              <a:ea typeface="Roboto"/>
              <a:cs typeface="Roboto"/>
              <a:sym typeface="Roboto"/>
            </a:endParaRPr>
          </a:p>
          <a:p>
            <a:pPr indent="-323850" lvl="0" marL="457200" rtl="0" algn="l">
              <a:lnSpc>
                <a:spcPct val="115000"/>
              </a:lnSpc>
              <a:spcBef>
                <a:spcPts val="0"/>
              </a:spcBef>
              <a:spcAft>
                <a:spcPts val="0"/>
              </a:spcAft>
              <a:buClr>
                <a:srgbClr val="202124"/>
              </a:buClr>
              <a:buSzPts val="1500"/>
              <a:buFont typeface="Roboto"/>
              <a:buChar char="●"/>
            </a:pPr>
            <a:r>
              <a:rPr lang="id" sz="1500">
                <a:solidFill>
                  <a:srgbClr val="202124"/>
                </a:solidFill>
                <a:latin typeface="Roboto"/>
                <a:ea typeface="Roboto"/>
                <a:cs typeface="Roboto"/>
                <a:sym typeface="Roboto"/>
              </a:rPr>
              <a:t>New camera experiences </a:t>
            </a:r>
            <a:endParaRPr b="1" sz="1050">
              <a:solidFill>
                <a:srgbClr val="202124"/>
              </a:solidFill>
              <a:highlight>
                <a:srgbClr val="FFFFFF"/>
              </a:highlight>
              <a:latin typeface="Roboto"/>
              <a:ea typeface="Roboto"/>
              <a:cs typeface="Roboto"/>
              <a:sym typeface="Roboto"/>
            </a:endParaRPr>
          </a:p>
        </p:txBody>
      </p:sp>
      <p:pic>
        <p:nvPicPr>
          <p:cNvPr id="454" name="Google Shape;454;p62"/>
          <p:cNvPicPr preferRelativeResize="0"/>
          <p:nvPr/>
        </p:nvPicPr>
        <p:blipFill>
          <a:blip r:embed="rId6">
            <a:alphaModFix/>
          </a:blip>
          <a:stretch>
            <a:fillRect/>
          </a:stretch>
        </p:blipFill>
        <p:spPr>
          <a:xfrm>
            <a:off x="4895875" y="2830375"/>
            <a:ext cx="3033725" cy="1856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Download Manager</a:t>
            </a:r>
            <a:endParaRPr sz="3000">
              <a:solidFill>
                <a:srgbClr val="000000"/>
              </a:solidFill>
              <a:latin typeface="Roboto"/>
              <a:ea typeface="Roboto"/>
              <a:cs typeface="Roboto"/>
              <a:sym typeface="Roboto"/>
            </a:endParaRPr>
          </a:p>
        </p:txBody>
      </p:sp>
      <p:sp>
        <p:nvSpPr>
          <p:cNvPr id="460" name="Google Shape;460;p63"/>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Schedule and manage large downloads</a:t>
            </a:r>
            <a:endParaRPr/>
          </a:p>
        </p:txBody>
      </p:sp>
      <p:sp>
        <p:nvSpPr>
          <p:cNvPr id="461" name="Google Shape;461;p63"/>
          <p:cNvSpPr txBox="1"/>
          <p:nvPr>
            <p:ph idx="1" type="body"/>
          </p:nvPr>
        </p:nvSpPr>
        <p:spPr>
          <a:xfrm>
            <a:off x="729450" y="2078875"/>
            <a:ext cx="8937300" cy="22611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b="1" lang="id" sz="1050">
                <a:solidFill>
                  <a:srgbClr val="202124"/>
                </a:solidFill>
                <a:highlight>
                  <a:srgbClr val="FFFFFF"/>
                </a:highlight>
                <a:latin typeface="Roboto Mono"/>
                <a:ea typeface="Roboto Mono"/>
                <a:cs typeface="Roboto Mono"/>
                <a:sym typeface="Roboto Mono"/>
              </a:rPr>
              <a:t>class </a:t>
            </a:r>
            <a:r>
              <a:rPr b="1" lang="id" sz="1050" u="sng">
                <a:solidFill>
                  <a:srgbClr val="039BE5"/>
                </a:solidFill>
                <a:highlight>
                  <a:srgbClr val="FFFFFF"/>
                </a:highlight>
                <a:latin typeface="Roboto Mono"/>
                <a:ea typeface="Roboto Mono"/>
                <a:cs typeface="Roboto Mono"/>
                <a:sym typeface="Roboto Mono"/>
                <a:hlinkClick r:id="rId3"/>
              </a:rPr>
              <a:t>DownloadManager.Query</a:t>
            </a:r>
            <a:endParaRPr b="1" sz="1050" u="sng">
              <a:solidFill>
                <a:srgbClr val="039BE5"/>
              </a:solidFill>
              <a:highlight>
                <a:srgbClr val="FFFFFF"/>
              </a:highlight>
              <a:latin typeface="Roboto Mono"/>
              <a:ea typeface="Roboto Mono"/>
              <a:cs typeface="Roboto Mono"/>
              <a:sym typeface="Roboto Mono"/>
              <a:hlinkClick r:id="rId4"/>
            </a:endParaRPr>
          </a:p>
          <a:p>
            <a:pPr indent="0" lvl="0" marL="0" rtl="0" algn="l">
              <a:lnSpc>
                <a:spcPct val="142857"/>
              </a:lnSpc>
              <a:spcBef>
                <a:spcPts val="1200"/>
              </a:spcBef>
              <a:spcAft>
                <a:spcPts val="0"/>
              </a:spcAft>
              <a:buNone/>
            </a:pPr>
            <a:r>
              <a:rPr lang="id" sz="1050">
                <a:solidFill>
                  <a:srgbClr val="202124"/>
                </a:solidFill>
                <a:highlight>
                  <a:srgbClr val="FFFFFF"/>
                </a:highlight>
                <a:latin typeface="Roboto"/>
                <a:ea typeface="Roboto"/>
                <a:cs typeface="Roboto"/>
                <a:sym typeface="Roboto"/>
              </a:rPr>
              <a:t>This class may be used to filter download manager queries. </a:t>
            </a:r>
            <a:endParaRPr sz="1050">
              <a:solidFill>
                <a:srgbClr val="202124"/>
              </a:solidFill>
              <a:highlight>
                <a:srgbClr val="FFFFFF"/>
              </a:highlight>
              <a:latin typeface="Roboto"/>
              <a:ea typeface="Roboto"/>
              <a:cs typeface="Roboto"/>
              <a:sym typeface="Roboto"/>
            </a:endParaRPr>
          </a:p>
          <a:p>
            <a:pPr indent="0" lvl="0" marL="0" rtl="0" algn="l">
              <a:lnSpc>
                <a:spcPct val="142857"/>
              </a:lnSpc>
              <a:spcBef>
                <a:spcPts val="1200"/>
              </a:spcBef>
              <a:spcAft>
                <a:spcPts val="0"/>
              </a:spcAft>
              <a:buNone/>
            </a:pPr>
            <a:r>
              <a:t/>
            </a:r>
            <a:endParaRPr sz="1050">
              <a:solidFill>
                <a:srgbClr val="202124"/>
              </a:solidFill>
              <a:highlight>
                <a:srgbClr val="FFFFFF"/>
              </a:highlight>
              <a:latin typeface="Roboto"/>
              <a:ea typeface="Roboto"/>
              <a:cs typeface="Roboto"/>
              <a:sym typeface="Roboto"/>
            </a:endParaRPr>
          </a:p>
          <a:p>
            <a:pPr indent="0" lvl="0" marL="0" rtl="0" algn="l">
              <a:lnSpc>
                <a:spcPct val="142857"/>
              </a:lnSpc>
              <a:spcBef>
                <a:spcPts val="0"/>
              </a:spcBef>
              <a:spcAft>
                <a:spcPts val="0"/>
              </a:spcAft>
              <a:buNone/>
            </a:pPr>
            <a:r>
              <a:rPr b="1" lang="id" sz="1050">
                <a:solidFill>
                  <a:srgbClr val="202124"/>
                </a:solidFill>
                <a:highlight>
                  <a:srgbClr val="FFFFFF"/>
                </a:highlight>
                <a:latin typeface="Roboto Mono"/>
                <a:ea typeface="Roboto Mono"/>
                <a:cs typeface="Roboto Mono"/>
                <a:sym typeface="Roboto Mono"/>
              </a:rPr>
              <a:t>class </a:t>
            </a:r>
            <a:r>
              <a:rPr b="1" lang="id" sz="1050" u="sng">
                <a:solidFill>
                  <a:srgbClr val="039BE5"/>
                </a:solidFill>
                <a:highlight>
                  <a:srgbClr val="FFFFFF"/>
                </a:highlight>
                <a:latin typeface="Roboto Mono"/>
                <a:ea typeface="Roboto Mono"/>
                <a:cs typeface="Roboto Mono"/>
                <a:sym typeface="Roboto Mono"/>
                <a:hlinkClick r:id="rId5"/>
              </a:rPr>
              <a:t>DownloadManager.Request</a:t>
            </a:r>
            <a:endParaRPr b="1" sz="1050" u="sng">
              <a:solidFill>
                <a:srgbClr val="039BE5"/>
              </a:solidFill>
              <a:highlight>
                <a:srgbClr val="FFFFFF"/>
              </a:highlight>
              <a:latin typeface="Roboto Mono"/>
              <a:ea typeface="Roboto Mono"/>
              <a:cs typeface="Roboto Mono"/>
              <a:sym typeface="Roboto Mono"/>
              <a:hlinkClick r:id="rId6"/>
            </a:endParaRPr>
          </a:p>
          <a:p>
            <a:pPr indent="0" lvl="0" marL="0" rtl="0" algn="l">
              <a:lnSpc>
                <a:spcPct val="142857"/>
              </a:lnSpc>
              <a:spcBef>
                <a:spcPts val="1200"/>
              </a:spcBef>
              <a:spcAft>
                <a:spcPts val="0"/>
              </a:spcAft>
              <a:buNone/>
            </a:pPr>
            <a:r>
              <a:rPr lang="id" sz="1050">
                <a:solidFill>
                  <a:srgbClr val="202124"/>
                </a:solidFill>
                <a:highlight>
                  <a:srgbClr val="FFFFFF"/>
                </a:highlight>
                <a:latin typeface="Roboto"/>
                <a:ea typeface="Roboto"/>
                <a:cs typeface="Roboto"/>
                <a:sym typeface="Roboto"/>
              </a:rPr>
              <a:t>This class contains all the information necessary to request a new download. </a:t>
            </a:r>
            <a:endParaRPr sz="1050">
              <a:solidFill>
                <a:srgbClr val="202124"/>
              </a:solidFill>
              <a:highlight>
                <a:srgbClr val="FFFFFF"/>
              </a:highlight>
              <a:latin typeface="Roboto"/>
              <a:ea typeface="Roboto"/>
              <a:cs typeface="Roboto"/>
              <a:sym typeface="Robot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462" name="Google Shape;462;p63"/>
          <p:cNvPicPr preferRelativeResize="0"/>
          <p:nvPr/>
        </p:nvPicPr>
        <p:blipFill rotWithShape="1">
          <a:blip r:embed="rId7">
            <a:alphaModFix/>
          </a:blip>
          <a:srcRect b="0" l="0" r="0" t="34447"/>
          <a:stretch/>
        </p:blipFill>
        <p:spPr>
          <a:xfrm>
            <a:off x="5748275" y="2511975"/>
            <a:ext cx="3231175" cy="182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Media &amp; Playback</a:t>
            </a:r>
            <a:endParaRPr sz="3000">
              <a:solidFill>
                <a:srgbClr val="000000"/>
              </a:solidFill>
              <a:latin typeface="Roboto"/>
              <a:ea typeface="Roboto"/>
              <a:cs typeface="Roboto"/>
              <a:sym typeface="Roboto"/>
            </a:endParaRPr>
          </a:p>
        </p:txBody>
      </p:sp>
      <p:sp>
        <p:nvSpPr>
          <p:cNvPr id="468" name="Google Shape;468;p64"/>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414141"/>
                </a:solidFill>
                <a:latin typeface="Roboto"/>
                <a:ea typeface="Roboto"/>
                <a:cs typeface="Roboto"/>
                <a:sym typeface="Roboto"/>
              </a:rPr>
              <a:t>Backwards compatible APIs for media playback and routing (including Google Cast)</a:t>
            </a:r>
            <a:endParaRPr sz="1200">
              <a:solidFill>
                <a:srgbClr val="414141"/>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
        <p:nvSpPr>
          <p:cNvPr id="469" name="Google Shape;469;p64"/>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02124"/>
                </a:solidFill>
                <a:latin typeface="Roboto"/>
                <a:ea typeface="Roboto"/>
                <a:cs typeface="Roboto"/>
                <a:sym typeface="Roboto"/>
              </a:rPr>
              <a:t>A multimedia application that plays </a:t>
            </a:r>
            <a:r>
              <a:rPr b="1" lang="id" sz="1200">
                <a:solidFill>
                  <a:srgbClr val="202124"/>
                </a:solidFill>
                <a:latin typeface="Roboto"/>
                <a:ea typeface="Roboto"/>
                <a:cs typeface="Roboto"/>
                <a:sym typeface="Roboto"/>
              </a:rPr>
              <a:t>audio </a:t>
            </a:r>
            <a:r>
              <a:rPr lang="id" sz="1200">
                <a:solidFill>
                  <a:srgbClr val="202124"/>
                </a:solidFill>
                <a:latin typeface="Roboto"/>
                <a:ea typeface="Roboto"/>
                <a:cs typeface="Roboto"/>
                <a:sym typeface="Roboto"/>
              </a:rPr>
              <a:t>or </a:t>
            </a:r>
            <a:r>
              <a:rPr b="1" lang="id" sz="1200">
                <a:solidFill>
                  <a:srgbClr val="202124"/>
                </a:solidFill>
                <a:latin typeface="Roboto"/>
                <a:ea typeface="Roboto"/>
                <a:cs typeface="Roboto"/>
                <a:sym typeface="Roboto"/>
              </a:rPr>
              <a:t>video </a:t>
            </a:r>
            <a:r>
              <a:rPr lang="id" sz="1200">
                <a:solidFill>
                  <a:srgbClr val="202124"/>
                </a:solidFill>
                <a:latin typeface="Roboto"/>
                <a:ea typeface="Roboto"/>
                <a:cs typeface="Roboto"/>
                <a:sym typeface="Roboto"/>
              </a:rPr>
              <a:t>usually has two parts:</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A player that takes digital media in and renders it as video and/or audio.</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A UI with transport controls to run the player and optionally display the player's state.</a:t>
            </a:r>
            <a:endParaRPr sz="1200">
              <a:solidFill>
                <a:srgbClr val="202124"/>
              </a:solidFill>
              <a:latin typeface="Roboto"/>
              <a:ea typeface="Roboto"/>
              <a:cs typeface="Roboto"/>
              <a:sym typeface="Robot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470" name="Google Shape;470;p64"/>
          <p:cNvPicPr preferRelativeResize="0"/>
          <p:nvPr/>
        </p:nvPicPr>
        <p:blipFill>
          <a:blip r:embed="rId3">
            <a:alphaModFix/>
          </a:blip>
          <a:stretch>
            <a:fillRect/>
          </a:stretch>
        </p:blipFill>
        <p:spPr>
          <a:xfrm>
            <a:off x="2668575" y="3328413"/>
            <a:ext cx="3562350" cy="1457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Media &amp; Playback</a:t>
            </a:r>
            <a:endParaRPr sz="3000">
              <a:solidFill>
                <a:srgbClr val="000000"/>
              </a:solidFill>
              <a:latin typeface="Roboto"/>
              <a:ea typeface="Roboto"/>
              <a:cs typeface="Roboto"/>
              <a:sym typeface="Roboto"/>
            </a:endParaRPr>
          </a:p>
        </p:txBody>
      </p:sp>
      <p:sp>
        <p:nvSpPr>
          <p:cNvPr id="476" name="Google Shape;476;p65"/>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414141"/>
                </a:solidFill>
                <a:latin typeface="Roboto"/>
                <a:ea typeface="Roboto"/>
                <a:cs typeface="Roboto"/>
                <a:sym typeface="Roboto"/>
              </a:rPr>
              <a:t>Backwards compatible APIs for media playback and routing (including Google Cast)</a:t>
            </a:r>
            <a:endParaRPr sz="1200">
              <a:solidFill>
                <a:srgbClr val="414141"/>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sp>
        <p:nvSpPr>
          <p:cNvPr id="477" name="Google Shape;477;p65"/>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02124"/>
                </a:solidFill>
                <a:latin typeface="Roboto"/>
                <a:ea typeface="Roboto"/>
                <a:cs typeface="Roboto"/>
                <a:sym typeface="Roboto"/>
              </a:rPr>
              <a:t>A multimedia application that plays </a:t>
            </a:r>
            <a:r>
              <a:rPr b="1" lang="id" sz="1200">
                <a:solidFill>
                  <a:srgbClr val="202124"/>
                </a:solidFill>
                <a:latin typeface="Roboto"/>
                <a:ea typeface="Roboto"/>
                <a:cs typeface="Roboto"/>
                <a:sym typeface="Roboto"/>
              </a:rPr>
              <a:t>audio </a:t>
            </a:r>
            <a:r>
              <a:rPr lang="id" sz="1200">
                <a:solidFill>
                  <a:srgbClr val="202124"/>
                </a:solidFill>
                <a:latin typeface="Roboto"/>
                <a:ea typeface="Roboto"/>
                <a:cs typeface="Roboto"/>
                <a:sym typeface="Roboto"/>
              </a:rPr>
              <a:t>or </a:t>
            </a:r>
            <a:r>
              <a:rPr b="1" lang="id" sz="1200">
                <a:solidFill>
                  <a:srgbClr val="202124"/>
                </a:solidFill>
                <a:latin typeface="Roboto"/>
                <a:ea typeface="Roboto"/>
                <a:cs typeface="Roboto"/>
                <a:sym typeface="Roboto"/>
              </a:rPr>
              <a:t>video </a:t>
            </a:r>
            <a:r>
              <a:rPr lang="id" sz="1200">
                <a:solidFill>
                  <a:srgbClr val="202124"/>
                </a:solidFill>
                <a:latin typeface="Roboto"/>
                <a:ea typeface="Roboto"/>
                <a:cs typeface="Roboto"/>
                <a:sym typeface="Roboto"/>
              </a:rPr>
              <a:t>usually has two parts:</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A player that takes digital media in and renders it as video and/or audio.</a:t>
            </a:r>
            <a:endParaRPr sz="1200">
              <a:solidFill>
                <a:srgbClr val="202124"/>
              </a:solidFill>
              <a:latin typeface="Roboto"/>
              <a:ea typeface="Roboto"/>
              <a:cs typeface="Roboto"/>
              <a:sym typeface="Roboto"/>
            </a:endParaRPr>
          </a:p>
          <a:p>
            <a:pPr indent="-304800" lvl="0" marL="457200" rtl="0" algn="l">
              <a:lnSpc>
                <a:spcPct val="150000"/>
              </a:lnSpc>
              <a:spcBef>
                <a:spcPts val="0"/>
              </a:spcBef>
              <a:spcAft>
                <a:spcPts val="0"/>
              </a:spcAft>
              <a:buClr>
                <a:srgbClr val="202124"/>
              </a:buClr>
              <a:buSzPts val="1200"/>
              <a:buFont typeface="Roboto"/>
              <a:buChar char="●"/>
            </a:pPr>
            <a:r>
              <a:rPr lang="id" sz="1200">
                <a:solidFill>
                  <a:srgbClr val="202124"/>
                </a:solidFill>
                <a:latin typeface="Roboto"/>
                <a:ea typeface="Roboto"/>
                <a:cs typeface="Roboto"/>
                <a:sym typeface="Roboto"/>
              </a:rPr>
              <a:t>A UI with transport controls to run the player and optionally display the player's state.</a:t>
            </a:r>
            <a:endParaRPr sz="1200">
              <a:solidFill>
                <a:srgbClr val="202124"/>
              </a:solidFill>
              <a:latin typeface="Roboto"/>
              <a:ea typeface="Roboto"/>
              <a:cs typeface="Roboto"/>
              <a:sym typeface="Robot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478" name="Google Shape;478;p65"/>
          <p:cNvPicPr preferRelativeResize="0"/>
          <p:nvPr/>
        </p:nvPicPr>
        <p:blipFill>
          <a:blip r:embed="rId3">
            <a:alphaModFix/>
          </a:blip>
          <a:stretch>
            <a:fillRect/>
          </a:stretch>
        </p:blipFill>
        <p:spPr>
          <a:xfrm>
            <a:off x="2668575" y="3006938"/>
            <a:ext cx="3562350" cy="1457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Media &amp; Playback</a:t>
            </a:r>
            <a:endParaRPr sz="3000">
              <a:solidFill>
                <a:srgbClr val="000000"/>
              </a:solidFill>
              <a:latin typeface="Roboto"/>
              <a:ea typeface="Roboto"/>
              <a:cs typeface="Roboto"/>
              <a:sym typeface="Roboto"/>
            </a:endParaRPr>
          </a:p>
        </p:txBody>
      </p:sp>
      <p:sp>
        <p:nvSpPr>
          <p:cNvPr id="484" name="Google Shape;484;p66"/>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414141"/>
                </a:solidFill>
                <a:latin typeface="Roboto"/>
                <a:ea typeface="Roboto"/>
                <a:cs typeface="Roboto"/>
                <a:sym typeface="Roboto"/>
              </a:rPr>
              <a:t>Backwards compatible APIs for media playback and routing (including Google Cast)</a:t>
            </a:r>
            <a:endParaRPr sz="1200">
              <a:solidFill>
                <a:srgbClr val="414141"/>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pic>
        <p:nvPicPr>
          <p:cNvPr id="485" name="Google Shape;485;p66"/>
          <p:cNvPicPr preferRelativeResize="0"/>
          <p:nvPr/>
        </p:nvPicPr>
        <p:blipFill>
          <a:blip r:embed="rId3">
            <a:alphaModFix/>
          </a:blip>
          <a:stretch>
            <a:fillRect/>
          </a:stretch>
        </p:blipFill>
        <p:spPr>
          <a:xfrm>
            <a:off x="1461162" y="2527875"/>
            <a:ext cx="6221675" cy="1353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Media &amp; Playback</a:t>
            </a:r>
            <a:endParaRPr sz="3000">
              <a:solidFill>
                <a:srgbClr val="000000"/>
              </a:solidFill>
              <a:latin typeface="Roboto"/>
              <a:ea typeface="Roboto"/>
              <a:cs typeface="Roboto"/>
              <a:sym typeface="Roboto"/>
            </a:endParaRPr>
          </a:p>
        </p:txBody>
      </p:sp>
      <p:sp>
        <p:nvSpPr>
          <p:cNvPr id="491" name="Google Shape;491;p67"/>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02124"/>
                </a:solidFill>
                <a:latin typeface="Roboto"/>
                <a:ea typeface="Roboto"/>
                <a:cs typeface="Roboto"/>
                <a:sym typeface="Roboto"/>
              </a:rPr>
              <a:t>Video apps versus audio apps</a:t>
            </a:r>
            <a:endParaRPr sz="1200">
              <a:solidFill>
                <a:srgbClr val="414141"/>
              </a:solidFill>
              <a:highlight>
                <a:srgbClr val="FFFFFF"/>
              </a:highlight>
              <a:latin typeface="Roboto"/>
              <a:ea typeface="Roboto"/>
              <a:cs typeface="Roboto"/>
              <a:sym typeface="Roboto"/>
            </a:endParaRPr>
          </a:p>
        </p:txBody>
      </p:sp>
      <p:pic>
        <p:nvPicPr>
          <p:cNvPr id="492" name="Google Shape;492;p67"/>
          <p:cNvPicPr preferRelativeResize="0"/>
          <p:nvPr/>
        </p:nvPicPr>
        <p:blipFill>
          <a:blip r:embed="rId3">
            <a:alphaModFix/>
          </a:blip>
          <a:stretch>
            <a:fillRect/>
          </a:stretch>
        </p:blipFill>
        <p:spPr>
          <a:xfrm>
            <a:off x="729450" y="2374175"/>
            <a:ext cx="3524250" cy="1552575"/>
          </a:xfrm>
          <a:prstGeom prst="rect">
            <a:avLst/>
          </a:prstGeom>
          <a:noFill/>
          <a:ln>
            <a:noFill/>
          </a:ln>
        </p:spPr>
      </p:pic>
      <p:pic>
        <p:nvPicPr>
          <p:cNvPr id="493" name="Google Shape;493;p67"/>
          <p:cNvPicPr preferRelativeResize="0"/>
          <p:nvPr/>
        </p:nvPicPr>
        <p:blipFill>
          <a:blip r:embed="rId4">
            <a:alphaModFix/>
          </a:blip>
          <a:stretch>
            <a:fillRect/>
          </a:stretch>
        </p:blipFill>
        <p:spPr>
          <a:xfrm>
            <a:off x="4406100" y="2350650"/>
            <a:ext cx="4585500" cy="20154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Notifications</a:t>
            </a:r>
            <a:endParaRPr sz="3000">
              <a:solidFill>
                <a:srgbClr val="000000"/>
              </a:solidFill>
              <a:latin typeface="Roboto"/>
              <a:ea typeface="Roboto"/>
              <a:cs typeface="Roboto"/>
              <a:sym typeface="Roboto"/>
            </a:endParaRPr>
          </a:p>
        </p:txBody>
      </p:sp>
      <p:sp>
        <p:nvSpPr>
          <p:cNvPr id="499" name="Google Shape;499;p68"/>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Provides a backwards-compatible notification API with support for Wear and Auto</a:t>
            </a:r>
            <a:endParaRPr sz="1200">
              <a:solidFill>
                <a:srgbClr val="414141"/>
              </a:solidFill>
              <a:highlight>
                <a:srgbClr val="FFFFFF"/>
              </a:highlight>
              <a:latin typeface="Roboto"/>
              <a:ea typeface="Roboto"/>
              <a:cs typeface="Roboto"/>
              <a:sym typeface="Roboto"/>
            </a:endParaRPr>
          </a:p>
        </p:txBody>
      </p:sp>
      <p:sp>
        <p:nvSpPr>
          <p:cNvPr id="500" name="Google Shape;500;p68"/>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02124"/>
                </a:solidFill>
                <a:latin typeface="Roboto"/>
                <a:ea typeface="Roboto"/>
                <a:cs typeface="Roboto"/>
                <a:sym typeface="Roboto"/>
              </a:rPr>
              <a:t>Status bar and notification drawer                                 Heads-up notification</a:t>
            </a:r>
            <a:endParaRPr sz="12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501" name="Google Shape;501;p68"/>
          <p:cNvPicPr preferRelativeResize="0"/>
          <p:nvPr/>
        </p:nvPicPr>
        <p:blipFill>
          <a:blip r:embed="rId3">
            <a:alphaModFix/>
          </a:blip>
          <a:stretch>
            <a:fillRect/>
          </a:stretch>
        </p:blipFill>
        <p:spPr>
          <a:xfrm>
            <a:off x="696577" y="2383025"/>
            <a:ext cx="2469600" cy="2533100"/>
          </a:xfrm>
          <a:prstGeom prst="rect">
            <a:avLst/>
          </a:prstGeom>
          <a:noFill/>
          <a:ln>
            <a:noFill/>
          </a:ln>
        </p:spPr>
      </p:pic>
      <p:pic>
        <p:nvPicPr>
          <p:cNvPr id="502" name="Google Shape;502;p68"/>
          <p:cNvPicPr preferRelativeResize="0"/>
          <p:nvPr/>
        </p:nvPicPr>
        <p:blipFill>
          <a:blip r:embed="rId4">
            <a:alphaModFix/>
          </a:blip>
          <a:stretch>
            <a:fillRect/>
          </a:stretch>
        </p:blipFill>
        <p:spPr>
          <a:xfrm>
            <a:off x="4068375" y="2451825"/>
            <a:ext cx="2469600" cy="239550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Notifications</a:t>
            </a:r>
            <a:endParaRPr sz="3000">
              <a:solidFill>
                <a:srgbClr val="000000"/>
              </a:solidFill>
              <a:latin typeface="Roboto"/>
              <a:ea typeface="Roboto"/>
              <a:cs typeface="Roboto"/>
              <a:sym typeface="Roboto"/>
            </a:endParaRPr>
          </a:p>
        </p:txBody>
      </p:sp>
      <p:sp>
        <p:nvSpPr>
          <p:cNvPr id="508" name="Google Shape;508;p69"/>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Provides a backwards-compatible notification API with support for Wear and Auto</a:t>
            </a:r>
            <a:endParaRPr sz="1200">
              <a:solidFill>
                <a:srgbClr val="414141"/>
              </a:solidFill>
              <a:highlight>
                <a:srgbClr val="FFFFFF"/>
              </a:highlight>
              <a:latin typeface="Roboto"/>
              <a:ea typeface="Roboto"/>
              <a:cs typeface="Roboto"/>
              <a:sym typeface="Roboto"/>
            </a:endParaRPr>
          </a:p>
        </p:txBody>
      </p:sp>
      <p:sp>
        <p:nvSpPr>
          <p:cNvPr id="509" name="Google Shape;509;p69"/>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02124"/>
                </a:solidFill>
                <a:latin typeface="Roboto"/>
                <a:ea typeface="Roboto"/>
                <a:cs typeface="Roboto"/>
                <a:sym typeface="Roboto"/>
              </a:rPr>
              <a:t>Lock screen                                           App icon badge                                                              Wear OS devices</a:t>
            </a:r>
            <a:endParaRPr sz="12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marR="76200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p:txBody>
      </p:sp>
      <p:pic>
        <p:nvPicPr>
          <p:cNvPr id="510" name="Google Shape;510;p69"/>
          <p:cNvPicPr preferRelativeResize="0"/>
          <p:nvPr/>
        </p:nvPicPr>
        <p:blipFill>
          <a:blip r:embed="rId3">
            <a:alphaModFix/>
          </a:blip>
          <a:stretch>
            <a:fillRect/>
          </a:stretch>
        </p:blipFill>
        <p:spPr>
          <a:xfrm>
            <a:off x="298225" y="2469825"/>
            <a:ext cx="2075274" cy="2611850"/>
          </a:xfrm>
          <a:prstGeom prst="rect">
            <a:avLst/>
          </a:prstGeom>
          <a:noFill/>
          <a:ln>
            <a:noFill/>
          </a:ln>
        </p:spPr>
      </p:pic>
      <p:pic>
        <p:nvPicPr>
          <p:cNvPr id="511" name="Google Shape;511;p69"/>
          <p:cNvPicPr preferRelativeResize="0"/>
          <p:nvPr/>
        </p:nvPicPr>
        <p:blipFill>
          <a:blip r:embed="rId4">
            <a:alphaModFix/>
          </a:blip>
          <a:stretch>
            <a:fillRect/>
          </a:stretch>
        </p:blipFill>
        <p:spPr>
          <a:xfrm>
            <a:off x="2752350" y="2469825"/>
            <a:ext cx="2075274" cy="2158300"/>
          </a:xfrm>
          <a:prstGeom prst="rect">
            <a:avLst/>
          </a:prstGeom>
          <a:noFill/>
          <a:ln>
            <a:noFill/>
          </a:ln>
        </p:spPr>
      </p:pic>
      <p:pic>
        <p:nvPicPr>
          <p:cNvPr id="512" name="Google Shape;512;p69"/>
          <p:cNvPicPr preferRelativeResize="0"/>
          <p:nvPr/>
        </p:nvPicPr>
        <p:blipFill>
          <a:blip r:embed="rId5">
            <a:alphaModFix/>
          </a:blip>
          <a:stretch>
            <a:fillRect/>
          </a:stretch>
        </p:blipFill>
        <p:spPr>
          <a:xfrm>
            <a:off x="5206475" y="2469825"/>
            <a:ext cx="3839799" cy="1711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Notifications</a:t>
            </a:r>
            <a:endParaRPr sz="3000">
              <a:solidFill>
                <a:srgbClr val="000000"/>
              </a:solidFill>
              <a:latin typeface="Roboto"/>
              <a:ea typeface="Roboto"/>
              <a:cs typeface="Roboto"/>
              <a:sym typeface="Roboto"/>
            </a:endParaRPr>
          </a:p>
        </p:txBody>
      </p:sp>
      <p:sp>
        <p:nvSpPr>
          <p:cNvPr id="518" name="Google Shape;518;p70"/>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Provides a backwards-compatible notification API with support for Wear and Auto</a:t>
            </a:r>
            <a:endParaRPr sz="1200">
              <a:solidFill>
                <a:srgbClr val="414141"/>
              </a:solidFill>
              <a:highlight>
                <a:srgbClr val="FFFFFF"/>
              </a:highlight>
              <a:latin typeface="Roboto"/>
              <a:ea typeface="Roboto"/>
              <a:cs typeface="Roboto"/>
              <a:sym typeface="Roboto"/>
            </a:endParaRPr>
          </a:p>
        </p:txBody>
      </p:sp>
      <p:sp>
        <p:nvSpPr>
          <p:cNvPr id="519" name="Google Shape;519;p70"/>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166199" lvl="0" marL="0" rtl="0" algn="l">
              <a:spcBef>
                <a:spcPts val="600"/>
              </a:spcBef>
              <a:spcAft>
                <a:spcPts val="0"/>
              </a:spcAft>
              <a:buClr>
                <a:srgbClr val="202124"/>
              </a:buClr>
              <a:buSzPts val="1200"/>
              <a:buFont typeface="Roboto"/>
              <a:buAutoNum type="arabicPeriod"/>
            </a:pPr>
            <a:r>
              <a:rPr b="1" lang="id" sz="1200">
                <a:solidFill>
                  <a:srgbClr val="202124"/>
                </a:solidFill>
                <a:latin typeface="Roboto"/>
                <a:ea typeface="Roboto"/>
                <a:cs typeface="Roboto"/>
                <a:sym typeface="Roboto"/>
              </a:rPr>
              <a:t>Small icon</a:t>
            </a:r>
            <a:r>
              <a:rPr lang="id" sz="1200">
                <a:solidFill>
                  <a:srgbClr val="202124"/>
                </a:solidFill>
                <a:latin typeface="Roboto"/>
                <a:ea typeface="Roboto"/>
                <a:cs typeface="Roboto"/>
                <a:sym typeface="Roboto"/>
              </a:rPr>
              <a:t>: This is required and set with </a:t>
            </a:r>
            <a:r>
              <a:rPr lang="id" sz="1100" u="sng">
                <a:solidFill>
                  <a:srgbClr val="039BE5"/>
                </a:solidFill>
                <a:highlight>
                  <a:srgbClr val="F1F3F4"/>
                </a:highlight>
                <a:latin typeface="Roboto Mono"/>
                <a:ea typeface="Roboto Mono"/>
                <a:cs typeface="Roboto Mono"/>
                <a:sym typeface="Roboto Mono"/>
                <a:hlinkClick r:id="rId3"/>
              </a:rPr>
              <a:t>setSmallIcon()</a:t>
            </a:r>
            <a:r>
              <a:rPr lang="id"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166199" lvl="0" marL="0" rtl="0" algn="l">
              <a:spcBef>
                <a:spcPts val="0"/>
              </a:spcBef>
              <a:spcAft>
                <a:spcPts val="0"/>
              </a:spcAft>
              <a:buClr>
                <a:srgbClr val="202124"/>
              </a:buClr>
              <a:buSzPts val="1200"/>
              <a:buFont typeface="Roboto"/>
              <a:buAutoNum type="arabicPeriod"/>
            </a:pPr>
            <a:r>
              <a:rPr b="1" lang="id" sz="1200">
                <a:solidFill>
                  <a:srgbClr val="202124"/>
                </a:solidFill>
                <a:latin typeface="Roboto"/>
                <a:ea typeface="Roboto"/>
                <a:cs typeface="Roboto"/>
                <a:sym typeface="Roboto"/>
              </a:rPr>
              <a:t>App name</a:t>
            </a:r>
            <a:r>
              <a:rPr lang="id" sz="1200">
                <a:solidFill>
                  <a:srgbClr val="202124"/>
                </a:solidFill>
                <a:latin typeface="Roboto"/>
                <a:ea typeface="Roboto"/>
                <a:cs typeface="Roboto"/>
                <a:sym typeface="Roboto"/>
              </a:rPr>
              <a:t>: This is provided by the system.</a:t>
            </a:r>
            <a:endParaRPr sz="1200">
              <a:solidFill>
                <a:srgbClr val="202124"/>
              </a:solidFill>
              <a:latin typeface="Roboto"/>
              <a:ea typeface="Roboto"/>
              <a:cs typeface="Roboto"/>
              <a:sym typeface="Roboto"/>
            </a:endParaRPr>
          </a:p>
          <a:p>
            <a:pPr indent="-166199" lvl="0" marL="0" rtl="0" algn="l">
              <a:spcBef>
                <a:spcPts val="0"/>
              </a:spcBef>
              <a:spcAft>
                <a:spcPts val="0"/>
              </a:spcAft>
              <a:buClr>
                <a:srgbClr val="202124"/>
              </a:buClr>
              <a:buSzPts val="1200"/>
              <a:buFont typeface="Roboto"/>
              <a:buAutoNum type="arabicPeriod"/>
            </a:pPr>
            <a:r>
              <a:rPr b="1" lang="id" sz="1200">
                <a:solidFill>
                  <a:srgbClr val="202124"/>
                </a:solidFill>
                <a:latin typeface="Roboto"/>
                <a:ea typeface="Roboto"/>
                <a:cs typeface="Roboto"/>
                <a:sym typeface="Roboto"/>
              </a:rPr>
              <a:t>Time stamp</a:t>
            </a:r>
            <a:r>
              <a:rPr lang="id" sz="1200">
                <a:solidFill>
                  <a:srgbClr val="202124"/>
                </a:solidFill>
                <a:latin typeface="Roboto"/>
                <a:ea typeface="Roboto"/>
                <a:cs typeface="Roboto"/>
                <a:sym typeface="Roboto"/>
              </a:rPr>
              <a:t>: This is provided by the system but you can override with </a:t>
            </a:r>
            <a:r>
              <a:rPr lang="id" sz="1100" u="sng">
                <a:solidFill>
                  <a:srgbClr val="039BE5"/>
                </a:solidFill>
                <a:highlight>
                  <a:srgbClr val="F1F3F4"/>
                </a:highlight>
                <a:latin typeface="Roboto Mono"/>
                <a:ea typeface="Roboto Mono"/>
                <a:cs typeface="Roboto Mono"/>
                <a:sym typeface="Roboto Mono"/>
                <a:hlinkClick r:id="rId4"/>
              </a:rPr>
              <a:t>setWhen()</a:t>
            </a:r>
            <a:r>
              <a:rPr lang="id" sz="1200">
                <a:solidFill>
                  <a:srgbClr val="202124"/>
                </a:solidFill>
                <a:latin typeface="Roboto"/>
                <a:ea typeface="Roboto"/>
                <a:cs typeface="Roboto"/>
                <a:sym typeface="Roboto"/>
              </a:rPr>
              <a:t> or hide it with </a:t>
            </a:r>
            <a:r>
              <a:rPr lang="id" sz="1100" u="sng">
                <a:solidFill>
                  <a:srgbClr val="039BE5"/>
                </a:solidFill>
                <a:highlight>
                  <a:srgbClr val="F1F3F4"/>
                </a:highlight>
                <a:latin typeface="Roboto Mono"/>
                <a:ea typeface="Roboto Mono"/>
                <a:cs typeface="Roboto Mono"/>
                <a:sym typeface="Roboto Mono"/>
                <a:hlinkClick r:id="rId5"/>
              </a:rPr>
              <a:t>setShowWhen(false)</a:t>
            </a:r>
            <a:r>
              <a:rPr lang="id"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166199" lvl="0" marL="0" rtl="0" algn="l">
              <a:spcBef>
                <a:spcPts val="0"/>
              </a:spcBef>
              <a:spcAft>
                <a:spcPts val="0"/>
              </a:spcAft>
              <a:buClr>
                <a:srgbClr val="202124"/>
              </a:buClr>
              <a:buSzPts val="1200"/>
              <a:buFont typeface="Roboto"/>
              <a:buAutoNum type="arabicPeriod"/>
            </a:pPr>
            <a:r>
              <a:rPr b="1" lang="id" sz="1200">
                <a:solidFill>
                  <a:srgbClr val="202124"/>
                </a:solidFill>
                <a:latin typeface="Roboto"/>
                <a:ea typeface="Roboto"/>
                <a:cs typeface="Roboto"/>
                <a:sym typeface="Roboto"/>
              </a:rPr>
              <a:t>Large icon</a:t>
            </a:r>
            <a:r>
              <a:rPr lang="id" sz="1200">
                <a:solidFill>
                  <a:srgbClr val="202124"/>
                </a:solidFill>
                <a:latin typeface="Roboto"/>
                <a:ea typeface="Roboto"/>
                <a:cs typeface="Roboto"/>
                <a:sym typeface="Roboto"/>
              </a:rPr>
              <a:t>: This is optional (usually used only for contact photos; do not use it for your app icon) and set with</a:t>
            </a:r>
            <a:r>
              <a:rPr lang="id" sz="1100" u="sng">
                <a:solidFill>
                  <a:srgbClr val="039BE5"/>
                </a:solidFill>
                <a:highlight>
                  <a:srgbClr val="F1F3F4"/>
                </a:highlight>
                <a:latin typeface="Roboto Mono"/>
                <a:ea typeface="Roboto Mono"/>
                <a:cs typeface="Roboto Mono"/>
                <a:sym typeface="Roboto Mono"/>
                <a:hlinkClick r:id="rId6"/>
              </a:rPr>
              <a:t>setLargeIcon()</a:t>
            </a:r>
            <a:r>
              <a:rPr lang="id"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166199" lvl="0" marL="0" rtl="0" algn="l">
              <a:spcBef>
                <a:spcPts val="0"/>
              </a:spcBef>
              <a:spcAft>
                <a:spcPts val="0"/>
              </a:spcAft>
              <a:buClr>
                <a:srgbClr val="202124"/>
              </a:buClr>
              <a:buSzPts val="1200"/>
              <a:buFont typeface="Roboto"/>
              <a:buAutoNum type="arabicPeriod"/>
            </a:pPr>
            <a:r>
              <a:rPr b="1" lang="id" sz="1200">
                <a:solidFill>
                  <a:srgbClr val="202124"/>
                </a:solidFill>
                <a:latin typeface="Roboto"/>
                <a:ea typeface="Roboto"/>
                <a:cs typeface="Roboto"/>
                <a:sym typeface="Roboto"/>
              </a:rPr>
              <a:t>Title</a:t>
            </a:r>
            <a:r>
              <a:rPr lang="id" sz="1200">
                <a:solidFill>
                  <a:srgbClr val="202124"/>
                </a:solidFill>
                <a:latin typeface="Roboto"/>
                <a:ea typeface="Roboto"/>
                <a:cs typeface="Roboto"/>
                <a:sym typeface="Roboto"/>
              </a:rPr>
              <a:t>: This is optional and set with </a:t>
            </a:r>
            <a:r>
              <a:rPr lang="id" sz="1100" u="sng">
                <a:solidFill>
                  <a:srgbClr val="039BE5"/>
                </a:solidFill>
                <a:highlight>
                  <a:srgbClr val="F1F3F4"/>
                </a:highlight>
                <a:latin typeface="Roboto Mono"/>
                <a:ea typeface="Roboto Mono"/>
                <a:cs typeface="Roboto Mono"/>
                <a:sym typeface="Roboto Mono"/>
                <a:hlinkClick r:id="rId7"/>
              </a:rPr>
              <a:t>setContentTitle()</a:t>
            </a:r>
            <a:r>
              <a:rPr lang="id"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166199" lvl="0" marL="0" rtl="0" algn="l">
              <a:spcBef>
                <a:spcPts val="0"/>
              </a:spcBef>
              <a:spcAft>
                <a:spcPts val="0"/>
              </a:spcAft>
              <a:buClr>
                <a:srgbClr val="202124"/>
              </a:buClr>
              <a:buSzPts val="1200"/>
              <a:buFont typeface="Roboto"/>
              <a:buAutoNum type="arabicPeriod"/>
            </a:pPr>
            <a:r>
              <a:rPr b="1" lang="id" sz="1200">
                <a:solidFill>
                  <a:srgbClr val="202124"/>
                </a:solidFill>
                <a:latin typeface="Roboto"/>
                <a:ea typeface="Roboto"/>
                <a:cs typeface="Roboto"/>
                <a:sym typeface="Roboto"/>
              </a:rPr>
              <a:t>Text</a:t>
            </a:r>
            <a:r>
              <a:rPr lang="id" sz="1200">
                <a:solidFill>
                  <a:srgbClr val="202124"/>
                </a:solidFill>
                <a:latin typeface="Roboto"/>
                <a:ea typeface="Roboto"/>
                <a:cs typeface="Roboto"/>
                <a:sym typeface="Roboto"/>
              </a:rPr>
              <a:t>: This is optional and set with </a:t>
            </a:r>
            <a:r>
              <a:rPr lang="id" sz="1100" u="sng">
                <a:solidFill>
                  <a:srgbClr val="039BE5"/>
                </a:solidFill>
                <a:highlight>
                  <a:srgbClr val="F1F3F4"/>
                </a:highlight>
                <a:latin typeface="Roboto Mono"/>
                <a:ea typeface="Roboto Mono"/>
                <a:cs typeface="Roboto Mono"/>
                <a:sym typeface="Roboto Mono"/>
                <a:hlinkClick r:id="rId8"/>
              </a:rPr>
              <a:t>setContentText()</a:t>
            </a:r>
            <a:r>
              <a:rPr lang="id" sz="1200">
                <a:solidFill>
                  <a:srgbClr val="202124"/>
                </a:solidFill>
                <a:latin typeface="Roboto"/>
                <a:ea typeface="Roboto"/>
                <a:cs typeface="Roboto"/>
                <a:sym typeface="Roboto"/>
              </a:rPr>
              <a:t>.</a:t>
            </a:r>
            <a:endParaRPr sz="1200">
              <a:solidFill>
                <a:srgbClr val="202124"/>
              </a:solidFill>
              <a:latin typeface="Roboto"/>
              <a:ea typeface="Roboto"/>
              <a:cs typeface="Roboto"/>
              <a:sym typeface="Roboto"/>
            </a:endParaRPr>
          </a:p>
          <a:p>
            <a:pPr indent="-89999" lvl="0" marL="0" marR="762000" rtl="0" algn="l">
              <a:lnSpc>
                <a:spcPct val="150000"/>
              </a:lnSpc>
              <a:spcBef>
                <a:spcPts val="600"/>
              </a:spcBef>
              <a:spcAft>
                <a:spcPts val="0"/>
              </a:spcAft>
              <a:buNone/>
            </a:pPr>
            <a:r>
              <a:t/>
            </a:r>
            <a:endParaRPr sz="1200">
              <a:solidFill>
                <a:srgbClr val="202124"/>
              </a:solidFill>
              <a:latin typeface="Roboto"/>
              <a:ea typeface="Roboto"/>
              <a:cs typeface="Roboto"/>
              <a:sym typeface="Roboto"/>
            </a:endParaRPr>
          </a:p>
        </p:txBody>
      </p:sp>
      <p:pic>
        <p:nvPicPr>
          <p:cNvPr id="520" name="Google Shape;520;p70"/>
          <p:cNvPicPr preferRelativeResize="0"/>
          <p:nvPr/>
        </p:nvPicPr>
        <p:blipFill>
          <a:blip r:embed="rId9">
            <a:alphaModFix/>
          </a:blip>
          <a:stretch>
            <a:fillRect/>
          </a:stretch>
        </p:blipFill>
        <p:spPr>
          <a:xfrm>
            <a:off x="4682675" y="3303752"/>
            <a:ext cx="4296775" cy="12511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Permissions</a:t>
            </a:r>
            <a:endParaRPr sz="3000">
              <a:solidFill>
                <a:srgbClr val="000000"/>
              </a:solidFill>
              <a:latin typeface="Roboto"/>
              <a:ea typeface="Roboto"/>
              <a:cs typeface="Roboto"/>
              <a:sym typeface="Roboto"/>
            </a:endParaRPr>
          </a:p>
        </p:txBody>
      </p:sp>
      <p:sp>
        <p:nvSpPr>
          <p:cNvPr id="526" name="Google Shape;526;p71"/>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Compatibility APIs for checking and requesting app permissions</a:t>
            </a:r>
            <a:endParaRPr sz="1200">
              <a:solidFill>
                <a:srgbClr val="414141"/>
              </a:solidFill>
              <a:highlight>
                <a:srgbClr val="FFFFFF"/>
              </a:highlight>
              <a:latin typeface="Roboto"/>
              <a:ea typeface="Roboto"/>
              <a:cs typeface="Roboto"/>
              <a:sym typeface="Roboto"/>
            </a:endParaRPr>
          </a:p>
        </p:txBody>
      </p:sp>
      <p:sp>
        <p:nvSpPr>
          <p:cNvPr id="527" name="Google Shape;527;p71"/>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&lt;manifest</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xmlns:android</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"http://schemas.android.com/apk/res/android"</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package</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"com.example.snazzyapp"</a:t>
            </a:r>
            <a:r>
              <a:rPr lang="id" sz="1050">
                <a:solidFill>
                  <a:srgbClr val="3B78E7"/>
                </a:solidFill>
                <a:highlight>
                  <a:srgbClr val="F1F3F4"/>
                </a:highlight>
                <a:latin typeface="Roboto Mono"/>
                <a:ea typeface="Roboto Mono"/>
                <a:cs typeface="Roboto Mono"/>
                <a:sym typeface="Roboto Mono"/>
              </a:rPr>
              <a:t>&gt;</a:t>
            </a:r>
            <a:endParaRPr sz="105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B78E7"/>
                </a:solidFill>
                <a:highlight>
                  <a:srgbClr val="F1F3F4"/>
                </a:highlight>
                <a:latin typeface="Roboto Mono"/>
                <a:ea typeface="Roboto Mono"/>
                <a:cs typeface="Roboto Mono"/>
                <a:sym typeface="Roboto Mono"/>
              </a:rPr>
              <a:t>&lt;uses-permission</a:t>
            </a:r>
            <a:r>
              <a:rPr b="1"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android:name</a:t>
            </a:r>
            <a:r>
              <a:rPr b="1" lang="id" sz="1050">
                <a:solidFill>
                  <a:srgbClr val="37474F"/>
                </a:solidFill>
                <a:highlight>
                  <a:srgbClr val="F1F3F4"/>
                </a:highlight>
                <a:latin typeface="Roboto Mono"/>
                <a:ea typeface="Roboto Mono"/>
                <a:cs typeface="Roboto Mono"/>
                <a:sym typeface="Roboto Mono"/>
              </a:rPr>
              <a:t>=</a:t>
            </a:r>
            <a:r>
              <a:rPr b="1" lang="id" sz="1050">
                <a:solidFill>
                  <a:srgbClr val="0D904F"/>
                </a:solidFill>
                <a:highlight>
                  <a:srgbClr val="F1F3F4"/>
                </a:highlight>
                <a:latin typeface="Roboto Mono"/>
                <a:ea typeface="Roboto Mono"/>
                <a:cs typeface="Roboto Mono"/>
                <a:sym typeface="Roboto Mono"/>
              </a:rPr>
              <a:t>"android.permission.SEND_SMS"</a:t>
            </a:r>
            <a:r>
              <a:rPr b="1" lang="id" sz="1050">
                <a:solidFill>
                  <a:srgbClr val="3B78E7"/>
                </a:solidFill>
                <a:highlight>
                  <a:srgbClr val="F1F3F4"/>
                </a:highlight>
                <a:latin typeface="Roboto Mono"/>
                <a:ea typeface="Roboto Mono"/>
                <a:cs typeface="Roboto Mono"/>
                <a:sym typeface="Roboto Mono"/>
              </a:rPr>
              <a:t>/&gt;</a:t>
            </a:r>
            <a:endParaRPr b="1" sz="105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&lt;application</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&gt;</a:t>
            </a:r>
            <a:endParaRPr sz="105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&lt;/application&gt;</a:t>
            </a:r>
            <a:endParaRPr sz="1050">
              <a:solidFill>
                <a:srgbClr val="3B78E7"/>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&lt;/manifest&gt;</a:t>
            </a:r>
            <a:endParaRPr sz="1050">
              <a:solidFill>
                <a:srgbClr val="3B78E7"/>
              </a:solidFill>
              <a:highlight>
                <a:srgbClr val="F1F3F4"/>
              </a:highlight>
              <a:latin typeface="Roboto Mono"/>
              <a:ea typeface="Roboto Mono"/>
              <a:cs typeface="Roboto Mono"/>
              <a:sym typeface="Roboto Mon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528" name="Google Shape;528;p71"/>
          <p:cNvPicPr preferRelativeResize="0"/>
          <p:nvPr/>
        </p:nvPicPr>
        <p:blipFill rotWithShape="1">
          <a:blip r:embed="rId3">
            <a:alphaModFix/>
          </a:blip>
          <a:srcRect b="0" l="0" r="56640" t="0"/>
          <a:stretch/>
        </p:blipFill>
        <p:spPr>
          <a:xfrm>
            <a:off x="6812800" y="580200"/>
            <a:ext cx="1984450" cy="3870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0" lang="id" sz="3000">
                <a:solidFill>
                  <a:srgbClr val="000000"/>
                </a:solidFill>
                <a:latin typeface="Roboto"/>
                <a:ea typeface="Roboto"/>
                <a:cs typeface="Roboto"/>
                <a:sym typeface="Roboto"/>
              </a:rPr>
              <a:t>Advantages</a:t>
            </a:r>
            <a:endParaRPr b="0" sz="3000">
              <a:latin typeface="Roboto"/>
              <a:ea typeface="Roboto"/>
              <a:cs typeface="Roboto"/>
              <a:sym typeface="Roboto"/>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rgbClr val="000000"/>
              </a:buClr>
              <a:buSzPts val="1100"/>
              <a:buFont typeface="Arial"/>
              <a:buNone/>
            </a:pPr>
            <a:r>
              <a:rPr lang="id" sz="2400">
                <a:solidFill>
                  <a:srgbClr val="414141"/>
                </a:solidFill>
                <a:latin typeface="Roboto"/>
                <a:ea typeface="Roboto"/>
                <a:cs typeface="Roboto"/>
                <a:sym typeface="Roboto"/>
              </a:rPr>
              <a:t>Accelerate development</a:t>
            </a:r>
            <a:endParaRPr sz="2400">
              <a:solidFill>
                <a:srgbClr val="414141"/>
              </a:solidFill>
              <a:latin typeface="Roboto"/>
              <a:ea typeface="Roboto"/>
              <a:cs typeface="Roboto"/>
              <a:sym typeface="Roboto"/>
            </a:endParaRPr>
          </a:p>
          <a:p>
            <a:pPr indent="0" lvl="0" marL="0" rtl="0" algn="l">
              <a:lnSpc>
                <a:spcPct val="133333"/>
              </a:lnSpc>
              <a:spcBef>
                <a:spcPts val="900"/>
              </a:spcBef>
              <a:spcAft>
                <a:spcPts val="0"/>
              </a:spcAft>
              <a:buClr>
                <a:srgbClr val="000000"/>
              </a:buClr>
              <a:buSzPts val="1100"/>
              <a:buFont typeface="Arial"/>
              <a:buNone/>
            </a:pPr>
            <a:r>
              <a:rPr lang="id" sz="2400">
                <a:solidFill>
                  <a:srgbClr val="414141"/>
                </a:solidFill>
                <a:latin typeface="Roboto"/>
                <a:ea typeface="Roboto"/>
                <a:cs typeface="Roboto"/>
                <a:sym typeface="Roboto"/>
              </a:rPr>
              <a:t>Eliminate boilerplate code</a:t>
            </a:r>
            <a:endParaRPr sz="2400">
              <a:solidFill>
                <a:srgbClr val="414141"/>
              </a:solidFill>
              <a:latin typeface="Roboto"/>
              <a:ea typeface="Roboto"/>
              <a:cs typeface="Roboto"/>
              <a:sym typeface="Roboto"/>
            </a:endParaRPr>
          </a:p>
          <a:p>
            <a:pPr indent="0" lvl="0" marL="0" rtl="0" algn="l">
              <a:lnSpc>
                <a:spcPct val="133333"/>
              </a:lnSpc>
              <a:spcBef>
                <a:spcPts val="900"/>
              </a:spcBef>
              <a:spcAft>
                <a:spcPts val="0"/>
              </a:spcAft>
              <a:buClr>
                <a:srgbClr val="000000"/>
              </a:buClr>
              <a:buSzPts val="1100"/>
              <a:buFont typeface="Arial"/>
              <a:buNone/>
            </a:pPr>
            <a:r>
              <a:rPr lang="id" sz="2400">
                <a:solidFill>
                  <a:srgbClr val="414141"/>
                </a:solidFill>
                <a:latin typeface="Roboto"/>
                <a:ea typeface="Roboto"/>
                <a:cs typeface="Roboto"/>
                <a:sym typeface="Roboto"/>
              </a:rPr>
              <a:t>Build high quality, robust apps</a:t>
            </a:r>
            <a:endParaRPr sz="2400">
              <a:solidFill>
                <a:srgbClr val="414141"/>
              </a:solidFill>
              <a:latin typeface="Roboto"/>
              <a:ea typeface="Roboto"/>
              <a:cs typeface="Roboto"/>
              <a:sym typeface="Roboto"/>
            </a:endParaRPr>
          </a:p>
          <a:p>
            <a:pPr indent="0" lvl="0" marL="0" rtl="0" algn="l">
              <a:spcBef>
                <a:spcPts val="900"/>
              </a:spcBef>
              <a:spcAft>
                <a:spcPts val="1600"/>
              </a:spcAft>
              <a:buNone/>
            </a:pPr>
            <a:r>
              <a:t/>
            </a:r>
            <a:endParaRPr sz="2400">
              <a:solidFill>
                <a:srgbClr val="202124"/>
              </a:solidFill>
              <a:highlight>
                <a:srgbClr val="FFFFFF"/>
              </a:highlight>
              <a:latin typeface="Roboto"/>
              <a:ea typeface="Roboto"/>
              <a:cs typeface="Roboto"/>
              <a:sym typeface="Roboto"/>
            </a:endParaRPr>
          </a:p>
        </p:txBody>
      </p:sp>
      <p:pic>
        <p:nvPicPr>
          <p:cNvPr id="121" name="Google Shape;121;p18"/>
          <p:cNvPicPr preferRelativeResize="0"/>
          <p:nvPr/>
        </p:nvPicPr>
        <p:blipFill>
          <a:blip r:embed="rId3">
            <a:alphaModFix/>
          </a:blip>
          <a:stretch>
            <a:fillRect/>
          </a:stretch>
        </p:blipFill>
        <p:spPr>
          <a:xfrm>
            <a:off x="5853513" y="1073588"/>
            <a:ext cx="1362075" cy="1362075"/>
          </a:xfrm>
          <a:prstGeom prst="rect">
            <a:avLst/>
          </a:prstGeom>
          <a:noFill/>
          <a:ln>
            <a:noFill/>
          </a:ln>
        </p:spPr>
      </p:pic>
      <p:pic>
        <p:nvPicPr>
          <p:cNvPr id="122" name="Google Shape;122;p18"/>
          <p:cNvPicPr preferRelativeResize="0"/>
          <p:nvPr/>
        </p:nvPicPr>
        <p:blipFill>
          <a:blip r:embed="rId4">
            <a:alphaModFix/>
          </a:blip>
          <a:stretch>
            <a:fillRect/>
          </a:stretch>
        </p:blipFill>
        <p:spPr>
          <a:xfrm>
            <a:off x="6771023" y="2975825"/>
            <a:ext cx="1429325" cy="1248400"/>
          </a:xfrm>
          <a:prstGeom prst="rect">
            <a:avLst/>
          </a:prstGeom>
          <a:noFill/>
          <a:ln>
            <a:noFill/>
          </a:ln>
        </p:spPr>
      </p:pic>
      <p:pic>
        <p:nvPicPr>
          <p:cNvPr id="123" name="Google Shape;123;p18"/>
          <p:cNvPicPr preferRelativeResize="0"/>
          <p:nvPr/>
        </p:nvPicPr>
        <p:blipFill>
          <a:blip r:embed="rId5">
            <a:alphaModFix/>
          </a:blip>
          <a:stretch>
            <a:fillRect/>
          </a:stretch>
        </p:blipFill>
        <p:spPr>
          <a:xfrm>
            <a:off x="4699163" y="3331238"/>
            <a:ext cx="1362075" cy="159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Preferences</a:t>
            </a:r>
            <a:endParaRPr sz="3000">
              <a:solidFill>
                <a:srgbClr val="000000"/>
              </a:solidFill>
              <a:latin typeface="Roboto"/>
              <a:ea typeface="Roboto"/>
              <a:cs typeface="Roboto"/>
              <a:sym typeface="Roboto"/>
            </a:endParaRPr>
          </a:p>
        </p:txBody>
      </p:sp>
      <p:sp>
        <p:nvSpPr>
          <p:cNvPr id="534" name="Google Shape;534;p72"/>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Create interactive settings screens</a:t>
            </a:r>
            <a:endParaRPr sz="1200">
              <a:solidFill>
                <a:srgbClr val="414141"/>
              </a:solidFill>
              <a:highlight>
                <a:srgbClr val="FFFFFF"/>
              </a:highlight>
              <a:latin typeface="Roboto"/>
              <a:ea typeface="Roboto"/>
              <a:cs typeface="Roboto"/>
              <a:sym typeface="Roboto"/>
            </a:endParaRPr>
          </a:p>
        </p:txBody>
      </p:sp>
      <p:sp>
        <p:nvSpPr>
          <p:cNvPr id="535" name="Google Shape;535;p72"/>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&lt;androidx.preference.</a:t>
            </a:r>
            <a:r>
              <a:rPr b="1" lang="id" sz="1050">
                <a:solidFill>
                  <a:srgbClr val="3B78E7"/>
                </a:solidFill>
                <a:highlight>
                  <a:srgbClr val="F1F3F4"/>
                </a:highlight>
                <a:latin typeface="Roboto Mono"/>
                <a:ea typeface="Roboto Mono"/>
                <a:cs typeface="Roboto Mono"/>
                <a:sym typeface="Roboto Mono"/>
              </a:rPr>
              <a:t>PreferenceScreen</a:t>
            </a:r>
            <a:endParaRPr b="1" sz="105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xmlns:app</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"http://schemas.android.com/apk/res-auto"</a:t>
            </a:r>
            <a:r>
              <a:rPr lang="id" sz="1050">
                <a:solidFill>
                  <a:srgbClr val="3B78E7"/>
                </a:solidFill>
                <a:highlight>
                  <a:srgbClr val="F1F3F4"/>
                </a:highlight>
                <a:latin typeface="Roboto Mono"/>
                <a:ea typeface="Roboto Mono"/>
                <a:cs typeface="Roboto Mono"/>
                <a:sym typeface="Roboto Mono"/>
              </a:rPr>
              <a:t>&gt;</a:t>
            </a:r>
            <a:endParaRPr sz="105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&lt;SwitchPreferenceCompat</a:t>
            </a:r>
            <a:endParaRPr sz="105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app:key</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"notifications"</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app:title</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"Enable message notifications"</a:t>
            </a:r>
            <a:r>
              <a:rPr lang="id" sz="1050">
                <a:solidFill>
                  <a:srgbClr val="3B78E7"/>
                </a:solidFill>
                <a:highlight>
                  <a:srgbClr val="F1F3F4"/>
                </a:highlight>
                <a:latin typeface="Roboto Mono"/>
                <a:ea typeface="Roboto Mono"/>
                <a:cs typeface="Roboto Mono"/>
                <a:sym typeface="Roboto Mono"/>
              </a:rPr>
              <a:t>/&gt;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&lt;Preference</a:t>
            </a:r>
            <a:endParaRPr sz="105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app:key</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"feedback"</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app:title</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"Send feedback"</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app:summary</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"Report technical issues or suggest new features"</a:t>
            </a:r>
            <a:r>
              <a:rPr lang="id" sz="1050">
                <a:solidFill>
                  <a:srgbClr val="3B78E7"/>
                </a:solidFill>
                <a:highlight>
                  <a:srgbClr val="F1F3F4"/>
                </a:highlight>
                <a:latin typeface="Roboto Mono"/>
                <a:ea typeface="Roboto Mono"/>
                <a:cs typeface="Roboto Mono"/>
                <a:sym typeface="Roboto Mono"/>
              </a:rPr>
              <a:t>/&gt;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&lt;/androidx.preference.PreferenceScreen&gt;</a:t>
            </a:r>
            <a:endParaRPr sz="1050">
              <a:solidFill>
                <a:srgbClr val="3B78E7"/>
              </a:solidFill>
              <a:highlight>
                <a:srgbClr val="F1F3F4"/>
              </a:highlight>
              <a:latin typeface="Roboto Mono"/>
              <a:ea typeface="Roboto Mono"/>
              <a:cs typeface="Roboto Mono"/>
              <a:sym typeface="Roboto Mon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536" name="Google Shape;536;p72"/>
          <p:cNvPicPr preferRelativeResize="0"/>
          <p:nvPr/>
        </p:nvPicPr>
        <p:blipFill>
          <a:blip r:embed="rId3">
            <a:alphaModFix/>
          </a:blip>
          <a:stretch>
            <a:fillRect/>
          </a:stretch>
        </p:blipFill>
        <p:spPr>
          <a:xfrm>
            <a:off x="6617550" y="635075"/>
            <a:ext cx="1852250" cy="37795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Sharing</a:t>
            </a:r>
            <a:endParaRPr sz="3000">
              <a:solidFill>
                <a:srgbClr val="000000"/>
              </a:solidFill>
              <a:latin typeface="Roboto"/>
              <a:ea typeface="Roboto"/>
              <a:cs typeface="Roboto"/>
              <a:sym typeface="Roboto"/>
            </a:endParaRPr>
          </a:p>
        </p:txBody>
      </p:sp>
      <p:sp>
        <p:nvSpPr>
          <p:cNvPr id="542" name="Google Shape;542;p73"/>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Provides a share action suitable for an app’s action bar</a:t>
            </a:r>
            <a:endParaRPr sz="1200">
              <a:solidFill>
                <a:srgbClr val="414141"/>
              </a:solidFill>
              <a:highlight>
                <a:srgbClr val="FFFFFF"/>
              </a:highlight>
              <a:latin typeface="Roboto"/>
              <a:ea typeface="Roboto"/>
              <a:cs typeface="Roboto"/>
              <a:sym typeface="Roboto"/>
            </a:endParaRPr>
          </a:p>
        </p:txBody>
      </p:sp>
      <p:sp>
        <p:nvSpPr>
          <p:cNvPr id="543" name="Google Shape;543;p73"/>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7620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&lt;menu</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xmlns:android</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"http://schemas.android.com/apk/res/android"</a:t>
            </a:r>
            <a:r>
              <a:rPr lang="id" sz="1050">
                <a:solidFill>
                  <a:srgbClr val="3B78E7"/>
                </a:solidFill>
                <a:highlight>
                  <a:srgbClr val="F1F3F4"/>
                </a:highlight>
                <a:latin typeface="Roboto Mono"/>
                <a:ea typeface="Roboto Mono"/>
                <a:cs typeface="Roboto Mono"/>
                <a:sym typeface="Roboto Mono"/>
              </a:rPr>
              <a:t>&gt;</a:t>
            </a:r>
            <a:endParaRPr sz="1050">
              <a:solidFill>
                <a:srgbClr val="3B78E7"/>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&lt;item</a:t>
            </a:r>
            <a:endParaRPr sz="1050">
              <a:solidFill>
                <a:srgbClr val="3B78E7"/>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android:id</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"@+id/menu_item_share"</a:t>
            </a:r>
            <a:endParaRPr sz="1050">
              <a:solidFill>
                <a:srgbClr val="0D904F"/>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android:showAsAction</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"ifRoom"</a:t>
            </a:r>
            <a:endParaRPr sz="1050">
              <a:solidFill>
                <a:srgbClr val="0D904F"/>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android:title</a:t>
            </a:r>
            <a:r>
              <a:rPr lang="id" sz="1050">
                <a:solidFill>
                  <a:srgbClr val="37474F"/>
                </a:solidFill>
                <a:highlight>
                  <a:srgbClr val="F1F3F4"/>
                </a:highlight>
                <a:latin typeface="Roboto Mono"/>
                <a:ea typeface="Roboto Mono"/>
                <a:cs typeface="Roboto Mono"/>
                <a:sym typeface="Roboto Mono"/>
              </a:rPr>
              <a:t>=</a:t>
            </a:r>
            <a:r>
              <a:rPr lang="id" sz="1050">
                <a:solidFill>
                  <a:srgbClr val="0D904F"/>
                </a:solidFill>
                <a:highlight>
                  <a:srgbClr val="F1F3F4"/>
                </a:highlight>
                <a:latin typeface="Roboto Mono"/>
                <a:ea typeface="Roboto Mono"/>
                <a:cs typeface="Roboto Mono"/>
                <a:sym typeface="Roboto Mono"/>
              </a:rPr>
              <a:t>"Share"</a:t>
            </a:r>
            <a:endParaRPr sz="1050">
              <a:solidFill>
                <a:srgbClr val="0D904F"/>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android:actionProviderClass</a:t>
            </a:r>
            <a:r>
              <a:rPr b="1" lang="id" sz="1050">
                <a:solidFill>
                  <a:srgbClr val="37474F"/>
                </a:solidFill>
                <a:highlight>
                  <a:srgbClr val="F1F3F4"/>
                </a:highlight>
                <a:latin typeface="Roboto Mono"/>
                <a:ea typeface="Roboto Mono"/>
                <a:cs typeface="Roboto Mono"/>
                <a:sym typeface="Roboto Mono"/>
              </a:rPr>
              <a:t>=</a:t>
            </a:r>
            <a:endParaRPr b="1" sz="1050">
              <a:solidFill>
                <a:srgbClr val="37474F"/>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b="1" lang="id" sz="1050">
                <a:solidFill>
                  <a:srgbClr val="37474F"/>
                </a:solidFill>
                <a:highlight>
                  <a:srgbClr val="F1F3F4"/>
                </a:highlight>
                <a:latin typeface="Roboto Mono"/>
                <a:ea typeface="Roboto Mono"/>
                <a:cs typeface="Roboto Mono"/>
                <a:sym typeface="Roboto Mono"/>
              </a:rPr>
              <a:t>                </a:t>
            </a:r>
            <a:r>
              <a:rPr b="1" lang="id" sz="1050">
                <a:solidFill>
                  <a:srgbClr val="0D904F"/>
                </a:solidFill>
                <a:highlight>
                  <a:srgbClr val="F1F3F4"/>
                </a:highlight>
                <a:latin typeface="Roboto Mono"/>
                <a:ea typeface="Roboto Mono"/>
                <a:cs typeface="Roboto Mono"/>
                <a:sym typeface="Roboto Mono"/>
              </a:rPr>
              <a:t>"android.widget.ShareActionProvider"</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/&gt;</a:t>
            </a:r>
            <a:endParaRPr sz="1050">
              <a:solidFill>
                <a:srgbClr val="3B78E7"/>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&lt;/menu&gt;</a:t>
            </a:r>
            <a:endParaRPr sz="1050">
              <a:solidFill>
                <a:srgbClr val="3B78E7"/>
              </a:solidFill>
              <a:highlight>
                <a:srgbClr val="F1F3F4"/>
              </a:highlight>
              <a:latin typeface="Roboto Mono"/>
              <a:ea typeface="Roboto Mono"/>
              <a:cs typeface="Roboto Mono"/>
              <a:sym typeface="Roboto Mon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544" name="Google Shape;544;p73"/>
          <p:cNvPicPr preferRelativeResize="0"/>
          <p:nvPr/>
        </p:nvPicPr>
        <p:blipFill>
          <a:blip r:embed="rId3">
            <a:alphaModFix/>
          </a:blip>
          <a:stretch>
            <a:fillRect/>
          </a:stretch>
        </p:blipFill>
        <p:spPr>
          <a:xfrm>
            <a:off x="6787150" y="702125"/>
            <a:ext cx="1905000" cy="3409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4"/>
          <p:cNvSpPr txBox="1"/>
          <p:nvPr>
            <p:ph idx="1" type="body"/>
          </p:nvPr>
        </p:nvSpPr>
        <p:spPr>
          <a:xfrm>
            <a:off x="729450" y="90775"/>
            <a:ext cx="8005200" cy="4244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private</a:t>
            </a:r>
            <a:r>
              <a:rPr lang="id" sz="1050">
                <a:solidFill>
                  <a:srgbClr val="37474F"/>
                </a:solidFill>
                <a:highlight>
                  <a:srgbClr val="F1F3F4"/>
                </a:highlight>
                <a:latin typeface="Roboto Mono"/>
                <a:ea typeface="Roboto Mono"/>
                <a:cs typeface="Roboto Mono"/>
                <a:sym typeface="Roboto Mono"/>
              </a:rPr>
              <a:t> </a:t>
            </a:r>
            <a:r>
              <a:rPr b="1" lang="id" sz="1050">
                <a:solidFill>
                  <a:srgbClr val="9C27B0"/>
                </a:solidFill>
                <a:highlight>
                  <a:srgbClr val="F1F3F4"/>
                </a:highlight>
                <a:latin typeface="Roboto Mono"/>
                <a:ea typeface="Roboto Mono"/>
                <a:cs typeface="Roboto Mono"/>
                <a:sym typeface="Roboto Mono"/>
              </a:rPr>
              <a:t>ShareActionProvider</a:t>
            </a:r>
            <a:r>
              <a:rPr b="1" lang="id" sz="1050">
                <a:solidFill>
                  <a:srgbClr val="37474F"/>
                </a:solidFill>
                <a:highlight>
                  <a:srgbClr val="F1F3F4"/>
                </a:highlight>
                <a:latin typeface="Roboto Mono"/>
                <a:ea typeface="Roboto Mono"/>
                <a:cs typeface="Roboto Mono"/>
                <a:sym typeface="Roboto Mono"/>
              </a:rPr>
              <a:t> shareActionProvider</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C53929"/>
                </a:solidFill>
                <a:highlight>
                  <a:srgbClr val="F1F3F4"/>
                </a:highlight>
                <a:latin typeface="Roboto Mono"/>
                <a:ea typeface="Roboto Mono"/>
                <a:cs typeface="Roboto Mono"/>
                <a:sym typeface="Roboto Mono"/>
              </a:rPr>
              <a:t>@Override</a:t>
            </a:r>
            <a:endParaRPr sz="1050">
              <a:solidFill>
                <a:srgbClr val="C53929"/>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public</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boolean</a:t>
            </a:r>
            <a:r>
              <a:rPr lang="id" sz="1050">
                <a:solidFill>
                  <a:srgbClr val="37474F"/>
                </a:solidFill>
                <a:highlight>
                  <a:srgbClr val="F1F3F4"/>
                </a:highlight>
                <a:latin typeface="Roboto Mono"/>
                <a:ea typeface="Roboto Mono"/>
                <a:cs typeface="Roboto Mono"/>
                <a:sym typeface="Roboto Mono"/>
              </a:rPr>
              <a:t> onCreateOptionsMenu(</a:t>
            </a:r>
            <a:r>
              <a:rPr lang="id" sz="1050">
                <a:solidFill>
                  <a:srgbClr val="9C27B0"/>
                </a:solidFill>
                <a:highlight>
                  <a:srgbClr val="F1F3F4"/>
                </a:highlight>
                <a:latin typeface="Roboto Mono"/>
                <a:ea typeface="Roboto Mono"/>
                <a:cs typeface="Roboto Mono"/>
                <a:sym typeface="Roboto Mono"/>
              </a:rPr>
              <a:t>Menu</a:t>
            </a:r>
            <a:r>
              <a:rPr lang="id" sz="1050">
                <a:solidFill>
                  <a:srgbClr val="37474F"/>
                </a:solidFill>
                <a:highlight>
                  <a:srgbClr val="F1F3F4"/>
                </a:highlight>
                <a:latin typeface="Roboto Mono"/>
                <a:ea typeface="Roboto Mono"/>
                <a:cs typeface="Roboto Mono"/>
                <a:sym typeface="Roboto Mono"/>
              </a:rPr>
              <a:t> menu) {</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Inflate menu resource file.</a:t>
            </a:r>
            <a:endParaRPr sz="1050">
              <a:solidFill>
                <a:srgbClr val="D81B60"/>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getMenuInflater().inflate(R.menu.share_menu, menu);</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Locate MenuItem with ShareActionProvider</a:t>
            </a:r>
            <a:endParaRPr sz="1050">
              <a:solidFill>
                <a:srgbClr val="D81B60"/>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MenuItem</a:t>
            </a:r>
            <a:r>
              <a:rPr lang="id" sz="1050">
                <a:solidFill>
                  <a:srgbClr val="37474F"/>
                </a:solidFill>
                <a:highlight>
                  <a:srgbClr val="F1F3F4"/>
                </a:highlight>
                <a:latin typeface="Roboto Mono"/>
                <a:ea typeface="Roboto Mono"/>
                <a:cs typeface="Roboto Mono"/>
                <a:sym typeface="Roboto Mono"/>
              </a:rPr>
              <a:t> item = menu.findItem(R.id.menu_item_share);</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Fetch and store ShareActionProvider</a:t>
            </a:r>
            <a:endParaRPr sz="1050">
              <a:solidFill>
                <a:srgbClr val="D81B60"/>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shareActionProvider </a:t>
            </a:r>
            <a:r>
              <a:rPr lang="id" sz="1050">
                <a:solidFill>
                  <a:srgbClr val="37474F"/>
                </a:solidFill>
                <a:highlight>
                  <a:srgbClr val="F1F3F4"/>
                </a:highlight>
                <a:latin typeface="Roboto Mono"/>
                <a:ea typeface="Roboto Mono"/>
                <a:cs typeface="Roboto Mono"/>
                <a:sym typeface="Roboto Mono"/>
              </a:rPr>
              <a:t>= (</a:t>
            </a:r>
            <a:r>
              <a:rPr lang="id" sz="1050">
                <a:solidFill>
                  <a:srgbClr val="9C27B0"/>
                </a:solidFill>
                <a:highlight>
                  <a:srgbClr val="F1F3F4"/>
                </a:highlight>
                <a:latin typeface="Roboto Mono"/>
                <a:ea typeface="Roboto Mono"/>
                <a:cs typeface="Roboto Mono"/>
                <a:sym typeface="Roboto Mono"/>
              </a:rPr>
              <a:t>ShareActionProvider</a:t>
            </a:r>
            <a:r>
              <a:rPr lang="id" sz="1050">
                <a:solidFill>
                  <a:srgbClr val="37474F"/>
                </a:solidFill>
                <a:highlight>
                  <a:srgbClr val="F1F3F4"/>
                </a:highlight>
                <a:latin typeface="Roboto Mono"/>
                <a:ea typeface="Roboto Mono"/>
                <a:cs typeface="Roboto Mono"/>
                <a:sym typeface="Roboto Mono"/>
              </a:rPr>
              <a:t>) item.getActionProvider();</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D81B60"/>
                </a:solidFill>
                <a:highlight>
                  <a:srgbClr val="F1F3F4"/>
                </a:highlight>
                <a:latin typeface="Roboto Mono"/>
                <a:ea typeface="Roboto Mono"/>
                <a:cs typeface="Roboto Mono"/>
                <a:sym typeface="Roboto Mono"/>
              </a:rPr>
              <a:t>// Return true to display menu</a:t>
            </a:r>
            <a:endParaRPr sz="1050">
              <a:solidFill>
                <a:srgbClr val="D81B60"/>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return</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true</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D81B60"/>
                </a:solidFill>
                <a:highlight>
                  <a:srgbClr val="F1F3F4"/>
                </a:highlight>
                <a:latin typeface="Roboto Mono"/>
                <a:ea typeface="Roboto Mono"/>
                <a:cs typeface="Roboto Mono"/>
                <a:sym typeface="Roboto Mono"/>
              </a:rPr>
              <a:t>// Call to update the share intent</a:t>
            </a:r>
            <a:endParaRPr sz="1050">
              <a:solidFill>
                <a:srgbClr val="D81B60"/>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B78E7"/>
                </a:solidFill>
                <a:highlight>
                  <a:srgbClr val="F1F3F4"/>
                </a:highlight>
                <a:latin typeface="Roboto Mono"/>
                <a:ea typeface="Roboto Mono"/>
                <a:cs typeface="Roboto Mono"/>
                <a:sym typeface="Roboto Mono"/>
              </a:rPr>
              <a:t>private</a:t>
            </a: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void</a:t>
            </a:r>
            <a:r>
              <a:rPr lang="id" sz="1050">
                <a:solidFill>
                  <a:srgbClr val="37474F"/>
                </a:solidFill>
                <a:highlight>
                  <a:srgbClr val="F1F3F4"/>
                </a:highlight>
                <a:latin typeface="Roboto Mono"/>
                <a:ea typeface="Roboto Mono"/>
                <a:cs typeface="Roboto Mono"/>
                <a:sym typeface="Roboto Mono"/>
              </a:rPr>
              <a:t> setShareIntent(</a:t>
            </a:r>
            <a:r>
              <a:rPr lang="id" sz="1050">
                <a:solidFill>
                  <a:srgbClr val="9C27B0"/>
                </a:solidFill>
                <a:highlight>
                  <a:srgbClr val="F1F3F4"/>
                </a:highlight>
                <a:latin typeface="Roboto Mono"/>
                <a:ea typeface="Roboto Mono"/>
                <a:cs typeface="Roboto Mono"/>
                <a:sym typeface="Roboto Mono"/>
              </a:rPr>
              <a:t>Intent</a:t>
            </a:r>
            <a:r>
              <a:rPr lang="id" sz="1050">
                <a:solidFill>
                  <a:srgbClr val="37474F"/>
                </a:solidFill>
                <a:highlight>
                  <a:srgbClr val="F1F3F4"/>
                </a:highlight>
                <a:latin typeface="Roboto Mono"/>
                <a:ea typeface="Roboto Mono"/>
                <a:cs typeface="Roboto Mono"/>
                <a:sym typeface="Roboto Mono"/>
              </a:rPr>
              <a:t> shareIntent) {</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lang="id" sz="1050">
                <a:solidFill>
                  <a:srgbClr val="3B78E7"/>
                </a:solidFill>
                <a:highlight>
                  <a:srgbClr val="F1F3F4"/>
                </a:highlight>
                <a:latin typeface="Roboto Mono"/>
                <a:ea typeface="Roboto Mono"/>
                <a:cs typeface="Roboto Mono"/>
                <a:sym typeface="Roboto Mono"/>
              </a:rPr>
              <a:t>if</a:t>
            </a:r>
            <a:r>
              <a:rPr lang="id" sz="1050">
                <a:solidFill>
                  <a:srgbClr val="37474F"/>
                </a:solidFill>
                <a:highlight>
                  <a:srgbClr val="F1F3F4"/>
                </a:highlight>
                <a:latin typeface="Roboto Mono"/>
                <a:ea typeface="Roboto Mono"/>
                <a:cs typeface="Roboto Mono"/>
                <a:sym typeface="Roboto Mono"/>
              </a:rPr>
              <a:t> (shareActionProvider != </a:t>
            </a:r>
            <a:r>
              <a:rPr lang="id" sz="1050">
                <a:solidFill>
                  <a:srgbClr val="3B78E7"/>
                </a:solidFill>
                <a:highlight>
                  <a:srgbClr val="F1F3F4"/>
                </a:highlight>
                <a:latin typeface="Roboto Mono"/>
                <a:ea typeface="Roboto Mono"/>
                <a:cs typeface="Roboto Mono"/>
                <a:sym typeface="Roboto Mono"/>
              </a:rPr>
              <a:t>null</a:t>
            </a: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r>
              <a:rPr b="1" lang="id" sz="1050">
                <a:solidFill>
                  <a:srgbClr val="37474F"/>
                </a:solidFill>
                <a:highlight>
                  <a:srgbClr val="F1F3F4"/>
                </a:highlight>
                <a:latin typeface="Roboto Mono"/>
                <a:ea typeface="Roboto Mono"/>
                <a:cs typeface="Roboto Mono"/>
                <a:sym typeface="Roboto Mono"/>
              </a:rPr>
              <a:t>shareActionProvider.setShareIntent(shareIntent)</a:t>
            </a: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215900" lvl="0" marL="2159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50000"/>
              </a:lnSpc>
              <a:spcBef>
                <a:spcPts val="0"/>
              </a:spcBef>
              <a:spcAft>
                <a:spcPts val="0"/>
              </a:spcAft>
              <a:buNone/>
            </a:pPr>
            <a:r>
              <a:t/>
            </a:r>
            <a:endParaRPr sz="1050">
              <a:solidFill>
                <a:srgbClr val="3B78E7"/>
              </a:solidFill>
              <a:highlight>
                <a:srgbClr val="F1F3F4"/>
              </a:highlight>
              <a:latin typeface="Roboto Mono"/>
              <a:ea typeface="Roboto Mono"/>
              <a:cs typeface="Roboto Mono"/>
              <a:sym typeface="Roboto Mon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Slices</a:t>
            </a:r>
            <a:endParaRPr sz="3000">
              <a:solidFill>
                <a:srgbClr val="000000"/>
              </a:solidFill>
              <a:latin typeface="Roboto"/>
              <a:ea typeface="Roboto"/>
              <a:cs typeface="Roboto"/>
              <a:sym typeface="Roboto"/>
            </a:endParaRPr>
          </a:p>
        </p:txBody>
      </p:sp>
      <p:sp>
        <p:nvSpPr>
          <p:cNvPr id="555" name="Google Shape;555;p75"/>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Create flexible UI elements that can display app data outside the app</a:t>
            </a:r>
            <a:endParaRPr sz="1200">
              <a:solidFill>
                <a:srgbClr val="414141"/>
              </a:solidFill>
              <a:highlight>
                <a:srgbClr val="FFFFFF"/>
              </a:highlight>
              <a:latin typeface="Roboto"/>
              <a:ea typeface="Roboto"/>
              <a:cs typeface="Roboto"/>
              <a:sym typeface="Roboto"/>
            </a:endParaRPr>
          </a:p>
        </p:txBody>
      </p:sp>
      <p:sp>
        <p:nvSpPr>
          <p:cNvPr id="556" name="Google Shape;556;p75"/>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latin typeface="Roboto"/>
                <a:ea typeface="Roboto"/>
                <a:cs typeface="Roboto"/>
                <a:sym typeface="Roboto"/>
              </a:rPr>
              <a:t>Android’s new approach to remote content :</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id" sz="1200">
                <a:latin typeface="Roboto"/>
                <a:ea typeface="Roboto"/>
                <a:cs typeface="Roboto"/>
                <a:sym typeface="Roboto"/>
              </a:rPr>
              <a:t>Templated</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id" sz="1200">
                <a:latin typeface="Roboto"/>
                <a:ea typeface="Roboto"/>
                <a:cs typeface="Roboto"/>
                <a:sym typeface="Roboto"/>
              </a:rPr>
              <a:t>Interactive</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id" sz="1200">
                <a:latin typeface="Roboto"/>
                <a:ea typeface="Roboto"/>
                <a:cs typeface="Roboto"/>
                <a:sym typeface="Roboto"/>
              </a:rPr>
              <a:t>Updatable</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id" sz="1200">
                <a:latin typeface="Roboto"/>
                <a:ea typeface="Roboto"/>
                <a:cs typeface="Roboto"/>
                <a:sym typeface="Roboto"/>
              </a:rPr>
              <a:t>Backwards-compatible</a:t>
            </a:r>
            <a:endParaRPr sz="1200">
              <a:latin typeface="Roboto"/>
              <a:ea typeface="Roboto"/>
              <a:cs typeface="Roboto"/>
              <a:sym typeface="Roboto"/>
            </a:endParaRPr>
          </a:p>
          <a:p>
            <a:pPr indent="0" lvl="0" marL="0" rtl="0" algn="l">
              <a:lnSpc>
                <a:spcPct val="150000"/>
              </a:lnSpc>
              <a:spcBef>
                <a:spcPts val="0"/>
              </a:spcBef>
              <a:spcAft>
                <a:spcPts val="0"/>
              </a:spcAft>
              <a:buNone/>
            </a:pPr>
            <a:r>
              <a:t/>
            </a:r>
            <a:endParaRPr sz="1200">
              <a:latin typeface="Roboto"/>
              <a:ea typeface="Roboto"/>
              <a:cs typeface="Roboto"/>
              <a:sym typeface="Roboto"/>
            </a:endParaRPr>
          </a:p>
          <a:p>
            <a:pPr indent="0" lvl="0" marL="0" rtl="0" algn="l">
              <a:lnSpc>
                <a:spcPct val="150000"/>
              </a:lnSpc>
              <a:spcBef>
                <a:spcPts val="0"/>
              </a:spcBef>
              <a:spcAft>
                <a:spcPts val="0"/>
              </a:spcAft>
              <a:buNone/>
            </a:pPr>
            <a:r>
              <a:t/>
            </a:r>
            <a:endParaRPr sz="1200">
              <a:latin typeface="Roboto"/>
              <a:ea typeface="Roboto"/>
              <a:cs typeface="Roboto"/>
              <a:sym typeface="Robot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557" name="Google Shape;557;p75"/>
          <p:cNvPicPr preferRelativeResize="0"/>
          <p:nvPr/>
        </p:nvPicPr>
        <p:blipFill>
          <a:blip r:embed="rId3">
            <a:alphaModFix/>
          </a:blip>
          <a:stretch>
            <a:fillRect/>
          </a:stretch>
        </p:blipFill>
        <p:spPr>
          <a:xfrm>
            <a:off x="5921650" y="1200650"/>
            <a:ext cx="2323875" cy="3033325"/>
          </a:xfrm>
          <a:prstGeom prst="rect">
            <a:avLst/>
          </a:prstGeom>
          <a:noFill/>
          <a:ln>
            <a:noFill/>
          </a:ln>
        </p:spPr>
      </p:pic>
      <p:sp>
        <p:nvSpPr>
          <p:cNvPr id="558" name="Google Shape;558;p75"/>
          <p:cNvSpPr txBox="1"/>
          <p:nvPr/>
        </p:nvSpPr>
        <p:spPr>
          <a:xfrm>
            <a:off x="729450" y="3755700"/>
            <a:ext cx="8005200" cy="1224600"/>
          </a:xfrm>
          <a:prstGeom prst="rect">
            <a:avLst/>
          </a:prstGeom>
          <a:noFill/>
          <a:ln>
            <a:noFill/>
          </a:ln>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dependencies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D81B60"/>
                </a:solidFill>
                <a:highlight>
                  <a:srgbClr val="F1F3F4"/>
                </a:highlight>
                <a:latin typeface="Roboto Mono"/>
                <a:ea typeface="Roboto Mono"/>
                <a:cs typeface="Roboto Mono"/>
                <a:sym typeface="Roboto Mono"/>
              </a:rPr>
              <a:t>// ...</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implementation </a:t>
            </a:r>
            <a:r>
              <a:rPr lang="id" sz="1050">
                <a:solidFill>
                  <a:srgbClr val="0D904F"/>
                </a:solidFill>
                <a:highlight>
                  <a:srgbClr val="F1F3F4"/>
                </a:highlight>
                <a:latin typeface="Roboto Mono"/>
                <a:ea typeface="Roboto Mono"/>
                <a:cs typeface="Roboto Mono"/>
                <a:sym typeface="Roboto Mono"/>
              </a:rPr>
              <a:t>"androidx.slice:slice-builders:(latest version)"</a:t>
            </a:r>
            <a:endParaRPr sz="105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D81B60"/>
                </a:solidFill>
                <a:highlight>
                  <a:srgbClr val="F1F3F4"/>
                </a:highlight>
                <a:latin typeface="Roboto Mono"/>
                <a:ea typeface="Roboto Mono"/>
                <a:cs typeface="Roboto Mono"/>
                <a:sym typeface="Roboto Mono"/>
              </a:rPr>
              <a:t>// ...</a:t>
            </a:r>
            <a:endParaRPr sz="1050">
              <a:solidFill>
                <a:srgbClr val="D81B60"/>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200">
              <a:solidFill>
                <a:schemeClr val="accent1"/>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pic>
        <p:nvPicPr>
          <p:cNvPr id="563" name="Google Shape;563;p76"/>
          <p:cNvPicPr preferRelativeResize="0"/>
          <p:nvPr/>
        </p:nvPicPr>
        <p:blipFill>
          <a:blip r:embed="rId3">
            <a:alphaModFix/>
          </a:blip>
          <a:stretch>
            <a:fillRect/>
          </a:stretch>
        </p:blipFill>
        <p:spPr>
          <a:xfrm>
            <a:off x="729450" y="2662548"/>
            <a:ext cx="3063300" cy="1332950"/>
          </a:xfrm>
          <a:prstGeom prst="rect">
            <a:avLst/>
          </a:prstGeom>
          <a:noFill/>
          <a:ln>
            <a:noFill/>
          </a:ln>
        </p:spPr>
      </p:pic>
      <p:pic>
        <p:nvPicPr>
          <p:cNvPr id="564" name="Google Shape;564;p76"/>
          <p:cNvPicPr preferRelativeResize="0"/>
          <p:nvPr/>
        </p:nvPicPr>
        <p:blipFill>
          <a:blip r:embed="rId4">
            <a:alphaModFix/>
          </a:blip>
          <a:stretch>
            <a:fillRect/>
          </a:stretch>
        </p:blipFill>
        <p:spPr>
          <a:xfrm>
            <a:off x="729450" y="4037750"/>
            <a:ext cx="3063300" cy="942550"/>
          </a:xfrm>
          <a:prstGeom prst="rect">
            <a:avLst/>
          </a:prstGeom>
          <a:noFill/>
          <a:ln>
            <a:noFill/>
          </a:ln>
        </p:spPr>
      </p:pic>
      <p:sp>
        <p:nvSpPr>
          <p:cNvPr id="565" name="Google Shape;565;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Slices</a:t>
            </a:r>
            <a:endParaRPr sz="3000">
              <a:solidFill>
                <a:srgbClr val="000000"/>
              </a:solidFill>
              <a:latin typeface="Roboto"/>
              <a:ea typeface="Roboto"/>
              <a:cs typeface="Roboto"/>
              <a:sym typeface="Roboto"/>
            </a:endParaRPr>
          </a:p>
        </p:txBody>
      </p:sp>
      <p:sp>
        <p:nvSpPr>
          <p:cNvPr id="566" name="Google Shape;566;p76"/>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Templated</a:t>
            </a:r>
            <a:endParaRPr sz="1200">
              <a:solidFill>
                <a:srgbClr val="414141"/>
              </a:solidFill>
              <a:highlight>
                <a:srgbClr val="FFFFFF"/>
              </a:highlight>
              <a:latin typeface="Roboto"/>
              <a:ea typeface="Roboto"/>
              <a:cs typeface="Roboto"/>
              <a:sym typeface="Roboto"/>
            </a:endParaRPr>
          </a:p>
        </p:txBody>
      </p:sp>
      <p:sp>
        <p:nvSpPr>
          <p:cNvPr id="567" name="Google Shape;567;p76"/>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latin typeface="Roboto"/>
                <a:ea typeface="Roboto"/>
                <a:cs typeface="Roboto"/>
                <a:sym typeface="Roboto"/>
              </a:rPr>
              <a:t>Dynamic and interactive content                                                                               Enables rich and flexible layout</a:t>
            </a:r>
            <a:endParaRPr sz="1200">
              <a:latin typeface="Roboto"/>
              <a:ea typeface="Roboto"/>
              <a:cs typeface="Roboto"/>
              <a:sym typeface="Robot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568" name="Google Shape;568;p76"/>
          <p:cNvPicPr preferRelativeResize="0"/>
          <p:nvPr/>
        </p:nvPicPr>
        <p:blipFill>
          <a:blip r:embed="rId5">
            <a:alphaModFix/>
          </a:blip>
          <a:stretch>
            <a:fillRect/>
          </a:stretch>
        </p:blipFill>
        <p:spPr>
          <a:xfrm>
            <a:off x="5592500" y="2442575"/>
            <a:ext cx="3142159" cy="18923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Slices</a:t>
            </a:r>
            <a:endParaRPr sz="3000">
              <a:solidFill>
                <a:srgbClr val="000000"/>
              </a:solidFill>
              <a:latin typeface="Roboto"/>
              <a:ea typeface="Roboto"/>
              <a:cs typeface="Roboto"/>
              <a:sym typeface="Roboto"/>
            </a:endParaRPr>
          </a:p>
        </p:txBody>
      </p:sp>
      <p:sp>
        <p:nvSpPr>
          <p:cNvPr id="574" name="Google Shape;574;p77"/>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Launching in search</a:t>
            </a:r>
            <a:endParaRPr sz="1200">
              <a:solidFill>
                <a:srgbClr val="414141"/>
              </a:solidFill>
              <a:highlight>
                <a:srgbClr val="FFFFFF"/>
              </a:highlight>
              <a:latin typeface="Roboto"/>
              <a:ea typeface="Roboto"/>
              <a:cs typeface="Roboto"/>
              <a:sym typeface="Roboto"/>
            </a:endParaRPr>
          </a:p>
        </p:txBody>
      </p:sp>
      <p:pic>
        <p:nvPicPr>
          <p:cNvPr id="575" name="Google Shape;575;p77"/>
          <p:cNvPicPr preferRelativeResize="0"/>
          <p:nvPr/>
        </p:nvPicPr>
        <p:blipFill>
          <a:blip r:embed="rId3">
            <a:alphaModFix/>
          </a:blip>
          <a:stretch>
            <a:fillRect/>
          </a:stretch>
        </p:blipFill>
        <p:spPr>
          <a:xfrm>
            <a:off x="5629475" y="994125"/>
            <a:ext cx="3349975" cy="3390500"/>
          </a:xfrm>
          <a:prstGeom prst="rect">
            <a:avLst/>
          </a:prstGeom>
          <a:noFill/>
          <a:ln>
            <a:noFill/>
          </a:ln>
        </p:spPr>
      </p:pic>
      <p:sp>
        <p:nvSpPr>
          <p:cNvPr id="576" name="Google Shape;576;p77"/>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id" sz="1200">
                <a:latin typeface="Roboto"/>
                <a:ea typeface="Roboto"/>
                <a:cs typeface="Roboto"/>
                <a:sym typeface="Roboto"/>
              </a:rPr>
              <a:t>Enhance predictions with rich app content</a:t>
            </a:r>
            <a:endParaRPr i="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id" sz="1200">
                <a:latin typeface="Roboto"/>
                <a:ea typeface="Roboto"/>
                <a:cs typeface="Roboto"/>
                <a:sym typeface="Roboto"/>
              </a:rPr>
              <a:t>Accelerate navigation, task completion and  discovery of app content.</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id" sz="1200">
                <a:latin typeface="Roboto"/>
                <a:ea typeface="Roboto"/>
                <a:cs typeface="Roboto"/>
                <a:sym typeface="Roboto"/>
              </a:rPr>
              <a:t>App names</a:t>
            </a:r>
            <a:endParaRPr sz="1200">
              <a:latin typeface="Roboto"/>
              <a:ea typeface="Roboto"/>
              <a:cs typeface="Roboto"/>
              <a:sym typeface="Roboto"/>
            </a:endParaRPr>
          </a:p>
          <a:p>
            <a:pPr indent="0" lvl="0" marL="0" rtl="0" algn="l">
              <a:spcBef>
                <a:spcPts val="0"/>
              </a:spcBef>
              <a:spcAft>
                <a:spcPts val="0"/>
              </a:spcAft>
              <a:buNone/>
            </a:pPr>
            <a:r>
              <a:rPr lang="id" sz="1200">
                <a:latin typeface="Roboto"/>
                <a:ea typeface="Roboto"/>
                <a:cs typeface="Roboto"/>
                <a:sym typeface="Roboto"/>
              </a:rPr>
              <a:t>     eg. [maps], [lyft], [airbnb]</a:t>
            </a:r>
            <a:endParaRPr sz="1200">
              <a:latin typeface="Roboto"/>
              <a:ea typeface="Roboto"/>
              <a:cs typeface="Roboto"/>
              <a:sym typeface="Roboto"/>
            </a:endParaRPr>
          </a:p>
          <a:p>
            <a:pPr indent="0" lvl="0" marL="0" rtl="0" algn="l">
              <a:spcBef>
                <a:spcPts val="0"/>
              </a:spcBef>
              <a:spcAft>
                <a:spcPts val="0"/>
              </a:spcAft>
              <a:buNone/>
            </a:pPr>
            <a:r>
              <a:rPr lang="id" sz="1200">
                <a:latin typeface="Roboto"/>
                <a:ea typeface="Roboto"/>
                <a:cs typeface="Roboto"/>
                <a:sym typeface="Roboto"/>
              </a:rPr>
              <a:t>General trems</a:t>
            </a:r>
            <a:endParaRPr sz="1200">
              <a:latin typeface="Roboto"/>
              <a:ea typeface="Roboto"/>
              <a:cs typeface="Roboto"/>
              <a:sym typeface="Roboto"/>
            </a:endParaRPr>
          </a:p>
          <a:p>
            <a:pPr indent="0" lvl="0" marL="0" rtl="0" algn="l">
              <a:spcBef>
                <a:spcPts val="0"/>
              </a:spcBef>
              <a:spcAft>
                <a:spcPts val="0"/>
              </a:spcAft>
              <a:buNone/>
            </a:pPr>
            <a:r>
              <a:rPr lang="id" sz="1200">
                <a:latin typeface="Roboto"/>
                <a:ea typeface="Roboto"/>
                <a:cs typeface="Roboto"/>
                <a:sym typeface="Roboto"/>
              </a:rPr>
              <a:t>    eg. [get a ride], [trending videos]</a:t>
            </a:r>
            <a:endParaRPr sz="1200">
              <a:latin typeface="Roboto"/>
              <a:ea typeface="Roboto"/>
              <a:cs typeface="Roboto"/>
              <a:sym typeface="Roboto"/>
            </a:endParaRPr>
          </a:p>
          <a:p>
            <a:pPr indent="0" lvl="0" marL="0" marR="762000" rtl="0" algn="l">
              <a:lnSpc>
                <a:spcPct val="150000"/>
              </a:lnSpc>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Slices</a:t>
            </a:r>
            <a:endParaRPr sz="3000">
              <a:solidFill>
                <a:srgbClr val="000000"/>
              </a:solidFill>
              <a:latin typeface="Roboto"/>
              <a:ea typeface="Roboto"/>
              <a:cs typeface="Roboto"/>
              <a:sym typeface="Roboto"/>
            </a:endParaRPr>
          </a:p>
        </p:txBody>
      </p:sp>
      <p:sp>
        <p:nvSpPr>
          <p:cNvPr id="582" name="Google Shape;582;p78"/>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Example Use Case</a:t>
            </a:r>
            <a:endParaRPr sz="1200">
              <a:solidFill>
                <a:srgbClr val="414141"/>
              </a:solidFill>
              <a:highlight>
                <a:srgbClr val="FFFFFF"/>
              </a:highlight>
              <a:latin typeface="Roboto"/>
              <a:ea typeface="Roboto"/>
              <a:cs typeface="Roboto"/>
              <a:sym typeface="Roboto"/>
            </a:endParaRPr>
          </a:p>
        </p:txBody>
      </p:sp>
      <p:pic>
        <p:nvPicPr>
          <p:cNvPr id="583" name="Google Shape;583;p78"/>
          <p:cNvPicPr preferRelativeResize="0"/>
          <p:nvPr/>
        </p:nvPicPr>
        <p:blipFill>
          <a:blip r:embed="rId3">
            <a:alphaModFix/>
          </a:blip>
          <a:stretch>
            <a:fillRect/>
          </a:stretch>
        </p:blipFill>
        <p:spPr>
          <a:xfrm>
            <a:off x="729449" y="2057125"/>
            <a:ext cx="6497549" cy="27742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Slices</a:t>
            </a:r>
            <a:endParaRPr sz="3000">
              <a:solidFill>
                <a:srgbClr val="000000"/>
              </a:solidFill>
              <a:latin typeface="Roboto"/>
              <a:ea typeface="Roboto"/>
              <a:cs typeface="Roboto"/>
              <a:sym typeface="Roboto"/>
            </a:endParaRPr>
          </a:p>
        </p:txBody>
      </p:sp>
      <p:sp>
        <p:nvSpPr>
          <p:cNvPr id="589" name="Google Shape;589;p79"/>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Example Use Case</a:t>
            </a:r>
            <a:endParaRPr sz="1200">
              <a:solidFill>
                <a:srgbClr val="414141"/>
              </a:solidFill>
              <a:highlight>
                <a:srgbClr val="FFFFFF"/>
              </a:highlight>
              <a:latin typeface="Roboto"/>
              <a:ea typeface="Roboto"/>
              <a:cs typeface="Roboto"/>
              <a:sym typeface="Roboto"/>
            </a:endParaRPr>
          </a:p>
        </p:txBody>
      </p:sp>
      <p:pic>
        <p:nvPicPr>
          <p:cNvPr id="590" name="Google Shape;590;p79"/>
          <p:cNvPicPr preferRelativeResize="0"/>
          <p:nvPr/>
        </p:nvPicPr>
        <p:blipFill>
          <a:blip r:embed="rId3">
            <a:alphaModFix/>
          </a:blip>
          <a:stretch>
            <a:fillRect/>
          </a:stretch>
        </p:blipFill>
        <p:spPr>
          <a:xfrm>
            <a:off x="763075" y="2414918"/>
            <a:ext cx="3467874" cy="862775"/>
          </a:xfrm>
          <a:prstGeom prst="rect">
            <a:avLst/>
          </a:prstGeom>
          <a:noFill/>
          <a:ln>
            <a:noFill/>
          </a:ln>
        </p:spPr>
      </p:pic>
      <p:sp>
        <p:nvSpPr>
          <p:cNvPr id="591" name="Google Shape;591;p79"/>
          <p:cNvSpPr txBox="1"/>
          <p:nvPr/>
        </p:nvSpPr>
        <p:spPr>
          <a:xfrm>
            <a:off x="4720100" y="3528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accent1"/>
              </a:solidFill>
              <a:latin typeface="Lato"/>
              <a:ea typeface="Lato"/>
              <a:cs typeface="Lato"/>
              <a:sym typeface="Lato"/>
            </a:endParaRPr>
          </a:p>
        </p:txBody>
      </p:sp>
      <p:sp>
        <p:nvSpPr>
          <p:cNvPr id="592" name="Google Shape;592;p79"/>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latin typeface="Roboto"/>
                <a:ea typeface="Roboto"/>
                <a:cs typeface="Roboto"/>
                <a:sym typeface="Roboto"/>
              </a:rPr>
              <a:t>adb install -r -t slice-viewer.apk</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id" sz="1200">
                <a:latin typeface="Roboto"/>
                <a:ea typeface="Roboto"/>
                <a:cs typeface="Roboto"/>
                <a:sym typeface="Roboto"/>
              </a:rPr>
              <a:t>Enter slice-&lt;your slice URI&gt; in the </a:t>
            </a:r>
            <a:r>
              <a:rPr b="1" lang="id" sz="1200">
                <a:latin typeface="Roboto"/>
                <a:ea typeface="Roboto"/>
                <a:cs typeface="Roboto"/>
                <a:sym typeface="Roboto"/>
              </a:rPr>
              <a:t>URL field</a:t>
            </a:r>
            <a:endParaRPr b="1" sz="1200">
              <a:latin typeface="Roboto"/>
              <a:ea typeface="Roboto"/>
              <a:cs typeface="Roboto"/>
              <a:sym typeface="Roboto"/>
            </a:endParaRPr>
          </a:p>
          <a:p>
            <a:pPr indent="0" lvl="0" marL="0" rtl="0" algn="l">
              <a:spcBef>
                <a:spcPts val="0"/>
              </a:spcBef>
              <a:spcAft>
                <a:spcPts val="0"/>
              </a:spcAft>
              <a:buNone/>
            </a:pPr>
            <a:r>
              <a:rPr lang="id" sz="1200">
                <a:latin typeface="Roboto"/>
                <a:ea typeface="Roboto"/>
                <a:cs typeface="Roboto"/>
                <a:sym typeface="Roboto"/>
              </a:rPr>
              <a:t>Example: </a:t>
            </a:r>
            <a:r>
              <a:rPr i="1" lang="id" sz="1200">
                <a:latin typeface="Roboto"/>
                <a:ea typeface="Roboto"/>
                <a:cs typeface="Roboto"/>
                <a:sym typeface="Roboto"/>
              </a:rPr>
              <a:t>slice-content://com.example.your.sliceuri</a:t>
            </a:r>
            <a:endParaRPr i="1" sz="1200">
              <a:latin typeface="Roboto"/>
              <a:ea typeface="Roboto"/>
              <a:cs typeface="Roboto"/>
              <a:sym typeface="Roboto"/>
            </a:endParaRPr>
          </a:p>
        </p:txBody>
      </p:sp>
      <p:pic>
        <p:nvPicPr>
          <p:cNvPr id="593" name="Google Shape;593;p79"/>
          <p:cNvPicPr preferRelativeResize="0"/>
          <p:nvPr/>
        </p:nvPicPr>
        <p:blipFill>
          <a:blip r:embed="rId4">
            <a:alphaModFix/>
          </a:blip>
          <a:stretch>
            <a:fillRect/>
          </a:stretch>
        </p:blipFill>
        <p:spPr>
          <a:xfrm>
            <a:off x="5237600" y="551725"/>
            <a:ext cx="3804750" cy="4003175"/>
          </a:xfrm>
          <a:prstGeom prst="rect">
            <a:avLst/>
          </a:prstGeom>
          <a:noFill/>
          <a:ln>
            <a:noFill/>
          </a:ln>
        </p:spPr>
      </p:pic>
      <p:cxnSp>
        <p:nvCxnSpPr>
          <p:cNvPr id="594" name="Google Shape;594;p79"/>
          <p:cNvCxnSpPr/>
          <p:nvPr/>
        </p:nvCxnSpPr>
        <p:spPr>
          <a:xfrm flipH="1">
            <a:off x="3896825" y="2258125"/>
            <a:ext cx="2775600" cy="1756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Behavior - </a:t>
            </a:r>
            <a:r>
              <a:rPr b="0" lang="id" sz="3000">
                <a:solidFill>
                  <a:srgbClr val="000000"/>
                </a:solidFill>
                <a:latin typeface="Roboto"/>
                <a:ea typeface="Roboto"/>
                <a:cs typeface="Roboto"/>
                <a:sym typeface="Roboto"/>
              </a:rPr>
              <a:t>Slices</a:t>
            </a:r>
            <a:endParaRPr sz="3000">
              <a:solidFill>
                <a:srgbClr val="000000"/>
              </a:solidFill>
              <a:latin typeface="Roboto"/>
              <a:ea typeface="Roboto"/>
              <a:cs typeface="Roboto"/>
              <a:sym typeface="Roboto"/>
            </a:endParaRPr>
          </a:p>
        </p:txBody>
      </p:sp>
      <p:sp>
        <p:nvSpPr>
          <p:cNvPr id="600" name="Google Shape;600;p80"/>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Slice Structure</a:t>
            </a:r>
            <a:endParaRPr sz="1200">
              <a:solidFill>
                <a:srgbClr val="414141"/>
              </a:solidFill>
              <a:highlight>
                <a:srgbClr val="FFFFFF"/>
              </a:highlight>
              <a:latin typeface="Roboto"/>
              <a:ea typeface="Roboto"/>
              <a:cs typeface="Roboto"/>
              <a:sym typeface="Roboto"/>
            </a:endParaRPr>
          </a:p>
        </p:txBody>
      </p:sp>
      <p:sp>
        <p:nvSpPr>
          <p:cNvPr id="601" name="Google Shape;601;p80"/>
          <p:cNvSpPr txBox="1"/>
          <p:nvPr/>
        </p:nvSpPr>
        <p:spPr>
          <a:xfrm>
            <a:off x="4720100" y="3528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accent1"/>
              </a:solidFill>
              <a:latin typeface="Lato"/>
              <a:ea typeface="Lato"/>
              <a:cs typeface="Lato"/>
              <a:sym typeface="Lato"/>
            </a:endParaRPr>
          </a:p>
        </p:txBody>
      </p:sp>
      <p:pic>
        <p:nvPicPr>
          <p:cNvPr id="602" name="Google Shape;602;p80"/>
          <p:cNvPicPr preferRelativeResize="0"/>
          <p:nvPr/>
        </p:nvPicPr>
        <p:blipFill rotWithShape="1">
          <a:blip r:embed="rId3">
            <a:alphaModFix/>
          </a:blip>
          <a:srcRect b="14074" l="0" r="0" t="0"/>
          <a:stretch/>
        </p:blipFill>
        <p:spPr>
          <a:xfrm>
            <a:off x="729450" y="2312225"/>
            <a:ext cx="6669601" cy="2564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id" sz="3000">
                <a:solidFill>
                  <a:srgbClr val="414141"/>
                </a:solidFill>
                <a:latin typeface="Roboto"/>
                <a:ea typeface="Roboto"/>
                <a:cs typeface="Roboto"/>
                <a:sym typeface="Roboto"/>
              </a:rPr>
              <a:t>Android Jetpack Components</a:t>
            </a:r>
            <a:endParaRPr sz="3000">
              <a:solidFill>
                <a:srgbClr val="000000"/>
              </a:solidFill>
              <a:latin typeface="Roboto"/>
              <a:ea typeface="Roboto"/>
              <a:cs typeface="Roboto"/>
              <a:sym typeface="Roboto"/>
            </a:endParaRPr>
          </a:p>
        </p:txBody>
      </p:sp>
      <p:pic>
        <p:nvPicPr>
          <p:cNvPr id="608" name="Google Shape;608;p81"/>
          <p:cNvPicPr preferRelativeResize="0"/>
          <p:nvPr/>
        </p:nvPicPr>
        <p:blipFill>
          <a:blip r:embed="rId3">
            <a:alphaModFix/>
          </a:blip>
          <a:stretch>
            <a:fillRect/>
          </a:stretch>
        </p:blipFill>
        <p:spPr>
          <a:xfrm>
            <a:off x="7226925" y="2652000"/>
            <a:ext cx="2857500" cy="1000125"/>
          </a:xfrm>
          <a:prstGeom prst="rect">
            <a:avLst/>
          </a:prstGeom>
          <a:noFill/>
          <a:ln>
            <a:noFill/>
          </a:ln>
        </p:spPr>
      </p:pic>
      <p:sp>
        <p:nvSpPr>
          <p:cNvPr id="609" name="Google Shape;609;p81"/>
          <p:cNvSpPr txBox="1"/>
          <p:nvPr>
            <p:ph idx="1" type="body"/>
          </p:nvPr>
        </p:nvSpPr>
        <p:spPr>
          <a:xfrm>
            <a:off x="6994875" y="2070750"/>
            <a:ext cx="1775100" cy="5352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1500"/>
              </a:spcAft>
              <a:buNone/>
            </a:pPr>
            <a:r>
              <a:rPr lang="id" sz="2400">
                <a:solidFill>
                  <a:srgbClr val="414141"/>
                </a:solidFill>
                <a:latin typeface="Roboto"/>
                <a:ea typeface="Roboto"/>
                <a:cs typeface="Roboto"/>
                <a:sym typeface="Roboto"/>
              </a:rPr>
              <a:t>UI</a:t>
            </a:r>
            <a:endParaRPr sz="2400">
              <a:solidFill>
                <a:srgbClr val="41414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id" sz="3000">
                <a:solidFill>
                  <a:srgbClr val="414141"/>
                </a:solidFill>
                <a:latin typeface="Roboto"/>
                <a:ea typeface="Roboto"/>
                <a:cs typeface="Roboto"/>
                <a:sym typeface="Roboto"/>
              </a:rPr>
              <a:t>Android Jetpack Components</a:t>
            </a:r>
            <a:endParaRPr sz="3000">
              <a:solidFill>
                <a:srgbClr val="000000"/>
              </a:solidFill>
              <a:latin typeface="Roboto"/>
              <a:ea typeface="Roboto"/>
              <a:cs typeface="Roboto"/>
              <a:sym typeface="Roboto"/>
            </a:endParaRPr>
          </a:p>
        </p:txBody>
      </p:sp>
      <p:pic>
        <p:nvPicPr>
          <p:cNvPr id="129" name="Google Shape;129;p19"/>
          <p:cNvPicPr preferRelativeResize="0"/>
          <p:nvPr/>
        </p:nvPicPr>
        <p:blipFill>
          <a:blip r:embed="rId3">
            <a:alphaModFix/>
          </a:blip>
          <a:stretch>
            <a:fillRect/>
          </a:stretch>
        </p:blipFill>
        <p:spPr>
          <a:xfrm>
            <a:off x="838200" y="2742600"/>
            <a:ext cx="2857500" cy="1000125"/>
          </a:xfrm>
          <a:prstGeom prst="rect">
            <a:avLst/>
          </a:prstGeom>
          <a:noFill/>
          <a:ln>
            <a:noFill/>
          </a:ln>
        </p:spPr>
      </p:pic>
      <p:pic>
        <p:nvPicPr>
          <p:cNvPr id="130" name="Google Shape;130;p19"/>
          <p:cNvPicPr preferRelativeResize="0"/>
          <p:nvPr/>
        </p:nvPicPr>
        <p:blipFill>
          <a:blip r:embed="rId4">
            <a:alphaModFix/>
          </a:blip>
          <a:stretch>
            <a:fillRect/>
          </a:stretch>
        </p:blipFill>
        <p:spPr>
          <a:xfrm>
            <a:off x="3143250" y="2708100"/>
            <a:ext cx="2857500" cy="1000125"/>
          </a:xfrm>
          <a:prstGeom prst="rect">
            <a:avLst/>
          </a:prstGeom>
          <a:noFill/>
          <a:ln>
            <a:noFill/>
          </a:ln>
        </p:spPr>
      </p:pic>
      <p:pic>
        <p:nvPicPr>
          <p:cNvPr id="131" name="Google Shape;131;p19"/>
          <p:cNvPicPr preferRelativeResize="0"/>
          <p:nvPr/>
        </p:nvPicPr>
        <p:blipFill>
          <a:blip r:embed="rId5">
            <a:alphaModFix/>
          </a:blip>
          <a:stretch>
            <a:fillRect/>
          </a:stretch>
        </p:blipFill>
        <p:spPr>
          <a:xfrm>
            <a:off x="5398075" y="2742600"/>
            <a:ext cx="2857500" cy="1000125"/>
          </a:xfrm>
          <a:prstGeom prst="rect">
            <a:avLst/>
          </a:prstGeom>
          <a:noFill/>
          <a:ln>
            <a:noFill/>
          </a:ln>
        </p:spPr>
      </p:pic>
      <p:pic>
        <p:nvPicPr>
          <p:cNvPr id="132" name="Google Shape;132;p19"/>
          <p:cNvPicPr preferRelativeResize="0"/>
          <p:nvPr/>
        </p:nvPicPr>
        <p:blipFill>
          <a:blip r:embed="rId6">
            <a:alphaModFix/>
          </a:blip>
          <a:stretch>
            <a:fillRect/>
          </a:stretch>
        </p:blipFill>
        <p:spPr>
          <a:xfrm>
            <a:off x="7226925" y="2652000"/>
            <a:ext cx="2857500" cy="1000125"/>
          </a:xfrm>
          <a:prstGeom prst="rect">
            <a:avLst/>
          </a:prstGeom>
          <a:noFill/>
          <a:ln>
            <a:noFill/>
          </a:ln>
        </p:spPr>
      </p:pic>
      <p:sp>
        <p:nvSpPr>
          <p:cNvPr id="133" name="Google Shape;133;p19"/>
          <p:cNvSpPr txBox="1"/>
          <p:nvPr>
            <p:ph idx="1" type="body"/>
          </p:nvPr>
        </p:nvSpPr>
        <p:spPr>
          <a:xfrm>
            <a:off x="729450" y="2070750"/>
            <a:ext cx="1773000" cy="5352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1500"/>
              </a:spcAft>
              <a:buClr>
                <a:srgbClr val="000000"/>
              </a:buClr>
              <a:buSzPts val="1100"/>
              <a:buFont typeface="Arial"/>
              <a:buNone/>
            </a:pPr>
            <a:r>
              <a:rPr lang="id" sz="2400">
                <a:solidFill>
                  <a:srgbClr val="414141"/>
                </a:solidFill>
                <a:latin typeface="Roboto"/>
                <a:ea typeface="Roboto"/>
                <a:cs typeface="Roboto"/>
                <a:sym typeface="Roboto"/>
              </a:rPr>
              <a:t>Foundation</a:t>
            </a:r>
            <a:endParaRPr sz="2400">
              <a:solidFill>
                <a:srgbClr val="414141"/>
              </a:solidFill>
              <a:latin typeface="Roboto"/>
              <a:ea typeface="Roboto"/>
              <a:cs typeface="Roboto"/>
              <a:sym typeface="Roboto"/>
            </a:endParaRPr>
          </a:p>
        </p:txBody>
      </p:sp>
      <p:sp>
        <p:nvSpPr>
          <p:cNvPr id="134" name="Google Shape;134;p19"/>
          <p:cNvSpPr txBox="1"/>
          <p:nvPr>
            <p:ph idx="1" type="body"/>
          </p:nvPr>
        </p:nvSpPr>
        <p:spPr>
          <a:xfrm>
            <a:off x="2826175" y="2070750"/>
            <a:ext cx="2000100" cy="5352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id" sz="2400">
                <a:solidFill>
                  <a:srgbClr val="414141"/>
                </a:solidFill>
                <a:latin typeface="Roboto"/>
                <a:ea typeface="Roboto"/>
                <a:cs typeface="Roboto"/>
                <a:sym typeface="Roboto"/>
              </a:rPr>
              <a:t>Architecture</a:t>
            </a:r>
            <a:endParaRPr sz="2400">
              <a:solidFill>
                <a:srgbClr val="414141"/>
              </a:solidFill>
              <a:latin typeface="Roboto"/>
              <a:ea typeface="Roboto"/>
              <a:cs typeface="Roboto"/>
              <a:sym typeface="Roboto"/>
            </a:endParaRPr>
          </a:p>
          <a:p>
            <a:pPr indent="0" lvl="0" marL="0" rtl="0" algn="ctr">
              <a:lnSpc>
                <a:spcPct val="125000"/>
              </a:lnSpc>
              <a:spcBef>
                <a:spcPts val="1500"/>
              </a:spcBef>
              <a:spcAft>
                <a:spcPts val="1500"/>
              </a:spcAft>
              <a:buNone/>
            </a:pPr>
            <a:r>
              <a:t/>
            </a:r>
            <a:endParaRPr sz="2400">
              <a:solidFill>
                <a:srgbClr val="414141"/>
              </a:solidFill>
              <a:latin typeface="Roboto"/>
              <a:ea typeface="Roboto"/>
              <a:cs typeface="Roboto"/>
              <a:sym typeface="Roboto"/>
            </a:endParaRPr>
          </a:p>
        </p:txBody>
      </p:sp>
      <p:sp>
        <p:nvSpPr>
          <p:cNvPr id="135" name="Google Shape;135;p19"/>
          <p:cNvSpPr txBox="1"/>
          <p:nvPr>
            <p:ph idx="1" type="body"/>
          </p:nvPr>
        </p:nvSpPr>
        <p:spPr>
          <a:xfrm>
            <a:off x="6994875" y="2070750"/>
            <a:ext cx="1775100" cy="5352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1500"/>
              </a:spcAft>
              <a:buNone/>
            </a:pPr>
            <a:r>
              <a:rPr lang="id" sz="2400">
                <a:solidFill>
                  <a:srgbClr val="414141"/>
                </a:solidFill>
                <a:latin typeface="Roboto"/>
                <a:ea typeface="Roboto"/>
                <a:cs typeface="Roboto"/>
                <a:sym typeface="Roboto"/>
              </a:rPr>
              <a:t>UI</a:t>
            </a:r>
            <a:endParaRPr sz="2400">
              <a:solidFill>
                <a:srgbClr val="414141"/>
              </a:solidFill>
              <a:latin typeface="Roboto"/>
              <a:ea typeface="Roboto"/>
              <a:cs typeface="Roboto"/>
              <a:sym typeface="Roboto"/>
            </a:endParaRPr>
          </a:p>
        </p:txBody>
      </p:sp>
      <p:sp>
        <p:nvSpPr>
          <p:cNvPr id="136" name="Google Shape;136;p19"/>
          <p:cNvSpPr txBox="1"/>
          <p:nvPr>
            <p:ph idx="1" type="body"/>
          </p:nvPr>
        </p:nvSpPr>
        <p:spPr>
          <a:xfrm>
            <a:off x="5150000" y="2070750"/>
            <a:ext cx="1775100" cy="5352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1500"/>
              </a:spcAft>
              <a:buNone/>
            </a:pPr>
            <a:r>
              <a:rPr lang="id" sz="2400">
                <a:solidFill>
                  <a:srgbClr val="414141"/>
                </a:solidFill>
                <a:latin typeface="Roboto"/>
                <a:ea typeface="Roboto"/>
                <a:cs typeface="Roboto"/>
                <a:sym typeface="Roboto"/>
              </a:rPr>
              <a:t>Behavior</a:t>
            </a:r>
            <a:endParaRPr sz="2400">
              <a:solidFill>
                <a:srgbClr val="414141"/>
              </a:solidFill>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UI - Animations &amp; Transitions</a:t>
            </a:r>
            <a:endParaRPr sz="3000">
              <a:solidFill>
                <a:srgbClr val="000000"/>
              </a:solidFill>
              <a:latin typeface="Roboto"/>
              <a:ea typeface="Roboto"/>
              <a:cs typeface="Roboto"/>
              <a:sym typeface="Roboto"/>
            </a:endParaRPr>
          </a:p>
        </p:txBody>
      </p:sp>
      <p:sp>
        <p:nvSpPr>
          <p:cNvPr id="615" name="Google Shape;615;p82"/>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Move widgets and transition between screens</a:t>
            </a:r>
            <a:endParaRPr sz="1200">
              <a:solidFill>
                <a:srgbClr val="414141"/>
              </a:solidFill>
              <a:highlight>
                <a:srgbClr val="FFFFFF"/>
              </a:highlight>
              <a:latin typeface="Roboto"/>
              <a:ea typeface="Roboto"/>
              <a:cs typeface="Roboto"/>
              <a:sym typeface="Roboto"/>
            </a:endParaRPr>
          </a:p>
        </p:txBody>
      </p:sp>
      <p:pic>
        <p:nvPicPr>
          <p:cNvPr id="616" name="Google Shape;616;p82"/>
          <p:cNvPicPr preferRelativeResize="0"/>
          <p:nvPr/>
        </p:nvPicPr>
        <p:blipFill>
          <a:blip r:embed="rId3">
            <a:alphaModFix/>
          </a:blip>
          <a:stretch>
            <a:fillRect/>
          </a:stretch>
        </p:blipFill>
        <p:spPr>
          <a:xfrm>
            <a:off x="3677829" y="2073826"/>
            <a:ext cx="1929197" cy="2857973"/>
          </a:xfrm>
          <a:prstGeom prst="rect">
            <a:avLst/>
          </a:prstGeom>
          <a:noFill/>
          <a:ln>
            <a:noFill/>
          </a:ln>
        </p:spPr>
      </p:pic>
      <p:pic>
        <p:nvPicPr>
          <p:cNvPr id="617" name="Google Shape;617;p82"/>
          <p:cNvPicPr preferRelativeResize="0"/>
          <p:nvPr/>
        </p:nvPicPr>
        <p:blipFill>
          <a:blip r:embed="rId4">
            <a:alphaModFix/>
          </a:blip>
          <a:stretch>
            <a:fillRect/>
          </a:stretch>
        </p:blipFill>
        <p:spPr>
          <a:xfrm>
            <a:off x="729451" y="2073825"/>
            <a:ext cx="1910348" cy="2857975"/>
          </a:xfrm>
          <a:prstGeom prst="rect">
            <a:avLst/>
          </a:prstGeom>
          <a:noFill/>
          <a:ln>
            <a:noFill/>
          </a:ln>
        </p:spPr>
      </p:pic>
      <p:pic>
        <p:nvPicPr>
          <p:cNvPr id="618" name="Google Shape;618;p82"/>
          <p:cNvPicPr preferRelativeResize="0"/>
          <p:nvPr/>
        </p:nvPicPr>
        <p:blipFill>
          <a:blip r:embed="rId5">
            <a:alphaModFix/>
          </a:blip>
          <a:stretch>
            <a:fillRect/>
          </a:stretch>
        </p:blipFill>
        <p:spPr>
          <a:xfrm>
            <a:off x="6645050" y="2073825"/>
            <a:ext cx="2089601" cy="20896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UI - Emoji</a:t>
            </a:r>
            <a:endParaRPr sz="3000">
              <a:solidFill>
                <a:srgbClr val="000000"/>
              </a:solidFill>
              <a:latin typeface="Roboto"/>
              <a:ea typeface="Roboto"/>
              <a:cs typeface="Roboto"/>
              <a:sym typeface="Roboto"/>
            </a:endParaRPr>
          </a:p>
        </p:txBody>
      </p:sp>
      <p:sp>
        <p:nvSpPr>
          <p:cNvPr id="624" name="Google Shape;624;p83"/>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Enable an up-to-date emoji font on older platforms</a:t>
            </a:r>
            <a:endParaRPr sz="1200">
              <a:solidFill>
                <a:srgbClr val="414141"/>
              </a:solidFill>
              <a:highlight>
                <a:srgbClr val="FFFFFF"/>
              </a:highlight>
              <a:latin typeface="Roboto"/>
              <a:ea typeface="Roboto"/>
              <a:cs typeface="Roboto"/>
              <a:sym typeface="Roboto"/>
            </a:endParaRPr>
          </a:p>
        </p:txBody>
      </p:sp>
      <p:pic>
        <p:nvPicPr>
          <p:cNvPr id="625" name="Google Shape;625;p83"/>
          <p:cNvPicPr preferRelativeResize="0"/>
          <p:nvPr/>
        </p:nvPicPr>
        <p:blipFill>
          <a:blip r:embed="rId3">
            <a:alphaModFix/>
          </a:blip>
          <a:stretch>
            <a:fillRect/>
          </a:stretch>
        </p:blipFill>
        <p:spPr>
          <a:xfrm>
            <a:off x="729450" y="2073813"/>
            <a:ext cx="5715000" cy="2867025"/>
          </a:xfrm>
          <a:prstGeom prst="rect">
            <a:avLst/>
          </a:prstGeom>
          <a:noFill/>
          <a:ln>
            <a:noFill/>
          </a:ln>
        </p:spPr>
      </p:pic>
      <p:pic>
        <p:nvPicPr>
          <p:cNvPr id="626" name="Google Shape;626;p83"/>
          <p:cNvPicPr preferRelativeResize="0"/>
          <p:nvPr/>
        </p:nvPicPr>
        <p:blipFill>
          <a:blip r:embed="rId4">
            <a:alphaModFix/>
          </a:blip>
          <a:stretch>
            <a:fillRect/>
          </a:stretch>
        </p:blipFill>
        <p:spPr>
          <a:xfrm>
            <a:off x="7534922" y="3029972"/>
            <a:ext cx="1333325" cy="13333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UI - Emoji</a:t>
            </a:r>
            <a:endParaRPr sz="3000">
              <a:solidFill>
                <a:srgbClr val="000000"/>
              </a:solidFill>
              <a:latin typeface="Roboto"/>
              <a:ea typeface="Roboto"/>
              <a:cs typeface="Roboto"/>
              <a:sym typeface="Roboto"/>
            </a:endParaRPr>
          </a:p>
        </p:txBody>
      </p:sp>
      <p:sp>
        <p:nvSpPr>
          <p:cNvPr id="632" name="Google Shape;632;p84"/>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202124"/>
                </a:solidFill>
                <a:latin typeface="Roboto"/>
                <a:ea typeface="Roboto"/>
                <a:cs typeface="Roboto"/>
                <a:sym typeface="Roboto"/>
              </a:rPr>
              <a:t>How does EmojiCompat work?</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sz="1200">
              <a:solidFill>
                <a:srgbClr val="414141"/>
              </a:solidFill>
              <a:highlight>
                <a:srgbClr val="FFFFFF"/>
              </a:highlight>
              <a:latin typeface="Roboto"/>
              <a:ea typeface="Roboto"/>
              <a:cs typeface="Roboto"/>
              <a:sym typeface="Roboto"/>
            </a:endParaRPr>
          </a:p>
        </p:txBody>
      </p:sp>
      <p:pic>
        <p:nvPicPr>
          <p:cNvPr id="633" name="Google Shape;633;p84"/>
          <p:cNvPicPr preferRelativeResize="0"/>
          <p:nvPr/>
        </p:nvPicPr>
        <p:blipFill>
          <a:blip r:embed="rId3">
            <a:alphaModFix/>
          </a:blip>
          <a:stretch>
            <a:fillRect/>
          </a:stretch>
        </p:blipFill>
        <p:spPr>
          <a:xfrm>
            <a:off x="803175" y="2198250"/>
            <a:ext cx="5673291" cy="2051840"/>
          </a:xfrm>
          <a:prstGeom prst="rect">
            <a:avLst/>
          </a:prstGeom>
          <a:noFill/>
          <a:ln>
            <a:noFill/>
          </a:ln>
        </p:spPr>
      </p:pic>
      <p:sp>
        <p:nvSpPr>
          <p:cNvPr id="634" name="Google Shape;634;p84"/>
          <p:cNvSpPr txBox="1"/>
          <p:nvPr/>
        </p:nvSpPr>
        <p:spPr>
          <a:xfrm>
            <a:off x="709800" y="4113000"/>
            <a:ext cx="7479900" cy="867300"/>
          </a:xfrm>
          <a:prstGeom prst="rect">
            <a:avLst/>
          </a:prstGeom>
          <a:noFill/>
          <a:ln>
            <a:noFill/>
          </a:ln>
        </p:spPr>
        <p:txBody>
          <a:bodyPr anchorCtr="0" anchor="t" bIns="91425" lIns="91425" spcFirstLastPara="1" rIns="91425" wrap="square" tIns="91425">
            <a:noAutofit/>
          </a:bodyPr>
          <a:lstStyle/>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dependencies {</a:t>
            </a:r>
            <a:endParaRPr sz="1050">
              <a:solidFill>
                <a:srgbClr val="37474F"/>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implementation </a:t>
            </a:r>
            <a:r>
              <a:rPr lang="id" sz="1050">
                <a:solidFill>
                  <a:schemeClr val="dk1"/>
                </a:solidFill>
                <a:highlight>
                  <a:schemeClr val="lt2"/>
                </a:highlight>
                <a:latin typeface="Roboto Mono"/>
                <a:ea typeface="Roboto Mono"/>
                <a:cs typeface="Roboto Mono"/>
                <a:sym typeface="Roboto Mono"/>
              </a:rPr>
              <a:t>"androidx.emoji:emoji:1.0.0"</a:t>
            </a:r>
            <a:endParaRPr sz="1050">
              <a:solidFill>
                <a:schemeClr val="dk1"/>
              </a:solidFill>
              <a:highlight>
                <a:schemeClr val="lt2"/>
              </a:highlight>
              <a:latin typeface="Roboto Mono"/>
              <a:ea typeface="Roboto Mono"/>
              <a:cs typeface="Roboto Mono"/>
              <a:sym typeface="Roboto Mono"/>
            </a:endParaRPr>
          </a:p>
          <a:p>
            <a:pPr indent="0" lvl="0" marL="7620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UI - Fragment</a:t>
            </a:r>
            <a:endParaRPr sz="3000">
              <a:solidFill>
                <a:srgbClr val="000000"/>
              </a:solidFill>
              <a:latin typeface="Roboto"/>
              <a:ea typeface="Roboto"/>
              <a:cs typeface="Roboto"/>
              <a:sym typeface="Roboto"/>
            </a:endParaRPr>
          </a:p>
        </p:txBody>
      </p:sp>
      <p:sp>
        <p:nvSpPr>
          <p:cNvPr id="640" name="Google Shape;640;p85"/>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A basic unit of composable UI</a:t>
            </a:r>
            <a:endParaRPr sz="1200">
              <a:solidFill>
                <a:srgbClr val="414141"/>
              </a:solidFill>
              <a:highlight>
                <a:srgbClr val="FFFFFF"/>
              </a:highlight>
              <a:latin typeface="Roboto"/>
              <a:ea typeface="Roboto"/>
              <a:cs typeface="Roboto"/>
              <a:sym typeface="Roboto"/>
            </a:endParaRPr>
          </a:p>
        </p:txBody>
      </p:sp>
      <p:pic>
        <p:nvPicPr>
          <p:cNvPr id="641" name="Google Shape;641;p85"/>
          <p:cNvPicPr preferRelativeResize="0"/>
          <p:nvPr/>
        </p:nvPicPr>
        <p:blipFill>
          <a:blip r:embed="rId3">
            <a:alphaModFix/>
          </a:blip>
          <a:stretch>
            <a:fillRect/>
          </a:stretch>
        </p:blipFill>
        <p:spPr>
          <a:xfrm>
            <a:off x="240850" y="2034563"/>
            <a:ext cx="5334000" cy="3076575"/>
          </a:xfrm>
          <a:prstGeom prst="rect">
            <a:avLst/>
          </a:prstGeom>
          <a:noFill/>
          <a:ln>
            <a:noFill/>
          </a:ln>
        </p:spPr>
      </p:pic>
      <p:pic>
        <p:nvPicPr>
          <p:cNvPr id="642" name="Google Shape;642;p85"/>
          <p:cNvPicPr preferRelativeResize="0"/>
          <p:nvPr/>
        </p:nvPicPr>
        <p:blipFill>
          <a:blip r:embed="rId4">
            <a:alphaModFix/>
          </a:blip>
          <a:stretch>
            <a:fillRect/>
          </a:stretch>
        </p:blipFill>
        <p:spPr>
          <a:xfrm>
            <a:off x="5918091" y="0"/>
            <a:ext cx="1925017" cy="51435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pic>
        <p:nvPicPr>
          <p:cNvPr id="647" name="Google Shape;647;p86"/>
          <p:cNvPicPr preferRelativeResize="0"/>
          <p:nvPr/>
        </p:nvPicPr>
        <p:blipFill>
          <a:blip r:embed="rId3">
            <a:alphaModFix/>
          </a:blip>
          <a:stretch>
            <a:fillRect/>
          </a:stretch>
        </p:blipFill>
        <p:spPr>
          <a:xfrm>
            <a:off x="5065950" y="2249275"/>
            <a:ext cx="4029249" cy="1764625"/>
          </a:xfrm>
          <a:prstGeom prst="rect">
            <a:avLst/>
          </a:prstGeom>
          <a:noFill/>
          <a:ln>
            <a:noFill/>
          </a:ln>
        </p:spPr>
      </p:pic>
      <p:sp>
        <p:nvSpPr>
          <p:cNvPr id="648" name="Google Shape;64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UI - Layout</a:t>
            </a:r>
            <a:endParaRPr sz="3000">
              <a:solidFill>
                <a:srgbClr val="000000"/>
              </a:solidFill>
              <a:latin typeface="Roboto"/>
              <a:ea typeface="Roboto"/>
              <a:cs typeface="Roboto"/>
              <a:sym typeface="Roboto"/>
            </a:endParaRPr>
          </a:p>
        </p:txBody>
      </p:sp>
      <p:sp>
        <p:nvSpPr>
          <p:cNvPr id="649" name="Google Shape;649;p86"/>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Lay out widgets using different algorithms</a:t>
            </a:r>
            <a:endParaRPr sz="1200">
              <a:solidFill>
                <a:srgbClr val="414141"/>
              </a:solidFill>
              <a:highlight>
                <a:srgbClr val="FFFFFF"/>
              </a:highlight>
              <a:latin typeface="Roboto"/>
              <a:ea typeface="Roboto"/>
              <a:cs typeface="Roboto"/>
              <a:sym typeface="Roboto"/>
            </a:endParaRPr>
          </a:p>
        </p:txBody>
      </p:sp>
      <p:sp>
        <p:nvSpPr>
          <p:cNvPr id="650" name="Google Shape;650;p86"/>
          <p:cNvSpPr txBox="1"/>
          <p:nvPr>
            <p:ph idx="1" type="body"/>
          </p:nvPr>
        </p:nvSpPr>
        <p:spPr>
          <a:xfrm>
            <a:off x="729450" y="2001038"/>
            <a:ext cx="80052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&lt;?xml version=</a:t>
            </a:r>
            <a:r>
              <a:rPr lang="id" sz="1000">
                <a:solidFill>
                  <a:srgbClr val="0D904F"/>
                </a:solidFill>
                <a:highlight>
                  <a:srgbClr val="F1F3F4"/>
                </a:highlight>
                <a:latin typeface="Roboto Mono"/>
                <a:ea typeface="Roboto Mono"/>
                <a:cs typeface="Roboto Mono"/>
                <a:sym typeface="Roboto Mono"/>
              </a:rPr>
              <a:t>"1.0"</a:t>
            </a:r>
            <a:r>
              <a:rPr lang="id" sz="1000">
                <a:solidFill>
                  <a:srgbClr val="37474F"/>
                </a:solidFill>
                <a:highlight>
                  <a:srgbClr val="F1F3F4"/>
                </a:highlight>
                <a:latin typeface="Roboto Mono"/>
                <a:ea typeface="Roboto Mono"/>
                <a:cs typeface="Roboto Mono"/>
                <a:sym typeface="Roboto Mono"/>
              </a:rPr>
              <a:t> encoding=</a:t>
            </a:r>
            <a:r>
              <a:rPr lang="id" sz="1000">
                <a:solidFill>
                  <a:srgbClr val="0D904F"/>
                </a:solidFill>
                <a:highlight>
                  <a:srgbClr val="F1F3F4"/>
                </a:highlight>
                <a:latin typeface="Roboto Mono"/>
                <a:ea typeface="Roboto Mono"/>
                <a:cs typeface="Roboto Mono"/>
                <a:sym typeface="Roboto Mono"/>
              </a:rPr>
              <a:t>"utf-8"</a:t>
            </a:r>
            <a:r>
              <a:rPr lang="id" sz="1000">
                <a:solidFill>
                  <a:srgbClr val="37474F"/>
                </a:solidFill>
                <a:highlight>
                  <a:srgbClr val="F1F3F4"/>
                </a:highlight>
                <a:latin typeface="Roboto Mono"/>
                <a:ea typeface="Roboto Mono"/>
                <a:cs typeface="Roboto Mono"/>
                <a:sym typeface="Roboto Mono"/>
              </a:rPr>
              <a:t>?&gt;</a:t>
            </a:r>
            <a:endParaRPr sz="100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B78E7"/>
                </a:solidFill>
                <a:highlight>
                  <a:srgbClr val="F1F3F4"/>
                </a:highlight>
                <a:latin typeface="Roboto Mono"/>
                <a:ea typeface="Roboto Mono"/>
                <a:cs typeface="Roboto Mono"/>
                <a:sym typeface="Roboto Mono"/>
              </a:rPr>
              <a:t>&lt;LinearLayout</a:t>
            </a: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xmlns:android</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"http://schemas.android.com/apk/res/android"</a:t>
            </a:r>
            <a:endParaRPr sz="10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android:layout_width</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"match_parent"</a:t>
            </a:r>
            <a:endParaRPr sz="10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android:layout_height</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"match_parent"</a:t>
            </a:r>
            <a:endParaRPr sz="10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android:orientation</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"vertical"</a:t>
            </a:r>
            <a:r>
              <a:rPr lang="id" sz="1000">
                <a:solidFill>
                  <a:srgbClr val="37474F"/>
                </a:solidFill>
                <a:highlight>
                  <a:srgbClr val="F1F3F4"/>
                </a:highlight>
                <a:latin typeface="Roboto Mono"/>
                <a:ea typeface="Roboto Mono"/>
                <a:cs typeface="Roboto Mono"/>
                <a:sym typeface="Roboto Mono"/>
              </a:rPr>
              <a:t> </a:t>
            </a:r>
            <a:r>
              <a:rPr lang="id" sz="1000">
                <a:solidFill>
                  <a:srgbClr val="3B78E7"/>
                </a:solidFill>
                <a:highlight>
                  <a:srgbClr val="F1F3F4"/>
                </a:highlight>
                <a:latin typeface="Roboto Mono"/>
                <a:ea typeface="Roboto Mono"/>
                <a:cs typeface="Roboto Mono"/>
                <a:sym typeface="Roboto Mono"/>
              </a:rPr>
              <a:t>&gt;</a:t>
            </a:r>
            <a:endParaRPr sz="100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3B78E7"/>
                </a:solidFill>
                <a:highlight>
                  <a:srgbClr val="F1F3F4"/>
                </a:highlight>
                <a:latin typeface="Roboto Mono"/>
                <a:ea typeface="Roboto Mono"/>
                <a:cs typeface="Roboto Mono"/>
                <a:sym typeface="Roboto Mono"/>
              </a:rPr>
              <a:t>&lt;TextView</a:t>
            </a: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android:id</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"@+id/text"</a:t>
            </a:r>
            <a:endParaRPr sz="10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android:layout_width</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"wrap_content"</a:t>
            </a:r>
            <a:endParaRPr sz="10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android:layout_height</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"wrap_content"</a:t>
            </a:r>
            <a:endParaRPr sz="10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android:text</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"Hello, I am a TextView"</a:t>
            </a:r>
            <a:r>
              <a:rPr lang="id" sz="1000">
                <a:solidFill>
                  <a:srgbClr val="37474F"/>
                </a:solidFill>
                <a:highlight>
                  <a:srgbClr val="F1F3F4"/>
                </a:highlight>
                <a:latin typeface="Roboto Mono"/>
                <a:ea typeface="Roboto Mono"/>
                <a:cs typeface="Roboto Mono"/>
                <a:sym typeface="Roboto Mono"/>
              </a:rPr>
              <a:t> </a:t>
            </a:r>
            <a:r>
              <a:rPr lang="id" sz="1000">
                <a:solidFill>
                  <a:srgbClr val="3B78E7"/>
                </a:solidFill>
                <a:highlight>
                  <a:srgbClr val="F1F3F4"/>
                </a:highlight>
                <a:latin typeface="Roboto Mono"/>
                <a:ea typeface="Roboto Mono"/>
                <a:cs typeface="Roboto Mono"/>
                <a:sym typeface="Roboto Mono"/>
              </a:rPr>
              <a:t>/&gt;</a:t>
            </a:r>
            <a:endParaRPr sz="100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3B78E7"/>
                </a:solidFill>
                <a:highlight>
                  <a:srgbClr val="F1F3F4"/>
                </a:highlight>
                <a:latin typeface="Roboto Mono"/>
                <a:ea typeface="Roboto Mono"/>
                <a:cs typeface="Roboto Mono"/>
                <a:sym typeface="Roboto Mono"/>
              </a:rPr>
              <a:t>&lt;Button</a:t>
            </a: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android:id</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"@+id/button"</a:t>
            </a:r>
            <a:endParaRPr sz="10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android:layout_width</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"wrap_content"</a:t>
            </a:r>
            <a:endParaRPr sz="10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android:layout_height</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"wrap_content"</a:t>
            </a:r>
            <a:endParaRPr sz="1000">
              <a:solidFill>
                <a:srgbClr val="0D90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7474F"/>
                </a:solidFill>
                <a:highlight>
                  <a:srgbClr val="F1F3F4"/>
                </a:highlight>
                <a:latin typeface="Roboto Mono"/>
                <a:ea typeface="Roboto Mono"/>
                <a:cs typeface="Roboto Mono"/>
                <a:sym typeface="Roboto Mono"/>
              </a:rPr>
              <a:t>            </a:t>
            </a:r>
            <a:r>
              <a:rPr lang="id" sz="1000">
                <a:solidFill>
                  <a:srgbClr val="9C27B0"/>
                </a:solidFill>
                <a:highlight>
                  <a:srgbClr val="F1F3F4"/>
                </a:highlight>
                <a:latin typeface="Roboto Mono"/>
                <a:ea typeface="Roboto Mono"/>
                <a:cs typeface="Roboto Mono"/>
                <a:sym typeface="Roboto Mono"/>
              </a:rPr>
              <a:t>android:text</a:t>
            </a:r>
            <a:r>
              <a:rPr lang="id" sz="1000">
                <a:solidFill>
                  <a:srgbClr val="37474F"/>
                </a:solidFill>
                <a:highlight>
                  <a:srgbClr val="F1F3F4"/>
                </a:highlight>
                <a:latin typeface="Roboto Mono"/>
                <a:ea typeface="Roboto Mono"/>
                <a:cs typeface="Roboto Mono"/>
                <a:sym typeface="Roboto Mono"/>
              </a:rPr>
              <a:t>=</a:t>
            </a:r>
            <a:r>
              <a:rPr lang="id" sz="1000">
                <a:solidFill>
                  <a:srgbClr val="0D904F"/>
                </a:solidFill>
                <a:highlight>
                  <a:srgbClr val="F1F3F4"/>
                </a:highlight>
                <a:latin typeface="Roboto Mono"/>
                <a:ea typeface="Roboto Mono"/>
                <a:cs typeface="Roboto Mono"/>
                <a:sym typeface="Roboto Mono"/>
              </a:rPr>
              <a:t>"Hello, I am a Button"</a:t>
            </a:r>
            <a:r>
              <a:rPr lang="id" sz="1000">
                <a:solidFill>
                  <a:srgbClr val="37474F"/>
                </a:solidFill>
                <a:highlight>
                  <a:srgbClr val="F1F3F4"/>
                </a:highlight>
                <a:latin typeface="Roboto Mono"/>
                <a:ea typeface="Roboto Mono"/>
                <a:cs typeface="Roboto Mono"/>
                <a:sym typeface="Roboto Mono"/>
              </a:rPr>
              <a:t> </a:t>
            </a:r>
            <a:r>
              <a:rPr lang="id" sz="1000">
                <a:solidFill>
                  <a:srgbClr val="3B78E7"/>
                </a:solidFill>
                <a:highlight>
                  <a:srgbClr val="F1F3F4"/>
                </a:highlight>
                <a:latin typeface="Roboto Mono"/>
                <a:ea typeface="Roboto Mono"/>
                <a:cs typeface="Roboto Mono"/>
                <a:sym typeface="Roboto Mono"/>
              </a:rPr>
              <a:t>/&gt;</a:t>
            </a:r>
            <a:endParaRPr sz="1000">
              <a:solidFill>
                <a:srgbClr val="3B78E7"/>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00">
                <a:solidFill>
                  <a:srgbClr val="3B78E7"/>
                </a:solidFill>
                <a:highlight>
                  <a:srgbClr val="F1F3F4"/>
                </a:highlight>
                <a:latin typeface="Roboto Mono"/>
                <a:ea typeface="Roboto Mono"/>
                <a:cs typeface="Roboto Mono"/>
                <a:sym typeface="Roboto Mono"/>
              </a:rPr>
              <a:t>&lt;/LinearLayout&gt;</a:t>
            </a:r>
            <a:endParaRPr sz="1000">
              <a:solidFill>
                <a:srgbClr val="3B78E7"/>
              </a:solidFill>
              <a:highlight>
                <a:srgbClr val="F1F3F4"/>
              </a:highlight>
              <a:latin typeface="Roboto Mono"/>
              <a:ea typeface="Roboto Mono"/>
              <a:cs typeface="Roboto Mono"/>
              <a:sym typeface="Roboto Mono"/>
            </a:endParaRPr>
          </a:p>
          <a:p>
            <a:pPr indent="0" lvl="0" marL="0" marR="762000" rtl="0" algn="l">
              <a:lnSpc>
                <a:spcPct val="150000"/>
              </a:lnSpc>
              <a:spcBef>
                <a:spcPts val="0"/>
              </a:spcBef>
              <a:spcAft>
                <a:spcPts val="0"/>
              </a:spcAft>
              <a:buNone/>
            </a:pPr>
            <a:r>
              <a:t/>
            </a:r>
            <a:endParaRPr sz="1000">
              <a:solidFill>
                <a:srgbClr val="414141"/>
              </a:solidFill>
              <a:highlight>
                <a:schemeClr val="lt1"/>
              </a:highlight>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UI - Palette</a:t>
            </a:r>
            <a:endParaRPr sz="3000">
              <a:solidFill>
                <a:srgbClr val="000000"/>
              </a:solidFill>
              <a:latin typeface="Roboto"/>
              <a:ea typeface="Roboto"/>
              <a:cs typeface="Roboto"/>
              <a:sym typeface="Roboto"/>
            </a:endParaRPr>
          </a:p>
        </p:txBody>
      </p:sp>
      <p:sp>
        <p:nvSpPr>
          <p:cNvPr id="656" name="Google Shape;656;p87"/>
          <p:cNvSpPr txBox="1"/>
          <p:nvPr/>
        </p:nvSpPr>
        <p:spPr>
          <a:xfrm>
            <a:off x="729450" y="1772850"/>
            <a:ext cx="744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Pull useful information out of color palettes</a:t>
            </a:r>
            <a:endParaRPr sz="1200">
              <a:solidFill>
                <a:srgbClr val="414141"/>
              </a:solidFill>
              <a:highlight>
                <a:srgbClr val="FFFFFF"/>
              </a:highlight>
              <a:latin typeface="Roboto"/>
              <a:ea typeface="Roboto"/>
              <a:cs typeface="Roboto"/>
              <a:sym typeface="Roboto"/>
            </a:endParaRPr>
          </a:p>
        </p:txBody>
      </p:sp>
      <p:sp>
        <p:nvSpPr>
          <p:cNvPr id="657" name="Google Shape;657;p87"/>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dependencies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  implementation </a:t>
            </a:r>
            <a:r>
              <a:rPr lang="id" sz="1050">
                <a:solidFill>
                  <a:schemeClr val="dk1"/>
                </a:solidFill>
                <a:highlight>
                  <a:schemeClr val="lt2"/>
                </a:highlight>
                <a:latin typeface="Roboto Mono"/>
                <a:ea typeface="Roboto Mono"/>
                <a:cs typeface="Roboto Mono"/>
                <a:sym typeface="Roboto Mono"/>
              </a:rPr>
              <a:t>'</a:t>
            </a:r>
            <a:r>
              <a:rPr lang="id" sz="1050">
                <a:solidFill>
                  <a:schemeClr val="dk1"/>
                </a:solidFill>
                <a:highlight>
                  <a:schemeClr val="lt2"/>
                </a:highlight>
                <a:latin typeface="Roboto Mono"/>
                <a:ea typeface="Roboto Mono"/>
                <a:cs typeface="Roboto Mono"/>
                <a:sym typeface="Roboto Mono"/>
              </a:rPr>
              <a:t>androidx.palette:palette:1.0.0</a:t>
            </a:r>
            <a:r>
              <a:rPr lang="id" sz="1050">
                <a:solidFill>
                  <a:schemeClr val="dk1"/>
                </a:solidFill>
                <a:highlight>
                  <a:schemeClr val="lt2"/>
                </a:highlight>
                <a:latin typeface="Roboto Mono"/>
                <a:ea typeface="Roboto Mono"/>
                <a:cs typeface="Roboto Mono"/>
                <a:sym typeface="Roboto Mono"/>
              </a:rPr>
              <a:t>'</a:t>
            </a:r>
            <a:endParaRPr sz="1050">
              <a:solidFill>
                <a:schemeClr val="dk1"/>
              </a:solidFill>
              <a:highlight>
                <a:schemeClr val="lt2"/>
              </a:highlight>
              <a:latin typeface="Roboto Mono"/>
              <a:ea typeface="Roboto Mono"/>
              <a:cs typeface="Roboto Mono"/>
              <a:sym typeface="Roboto Mono"/>
            </a:endParaRPr>
          </a:p>
          <a:p>
            <a:pPr indent="0" lvl="0" marL="0" marR="762000" rtl="0" algn="l">
              <a:lnSpc>
                <a:spcPct val="142857"/>
              </a:lnSpc>
              <a:spcBef>
                <a:spcPts val="0"/>
              </a:spcBef>
              <a:spcAft>
                <a:spcPts val="0"/>
              </a:spcAft>
              <a:buNone/>
            </a:pPr>
            <a:r>
              <a:rPr lang="id" sz="1050">
                <a:solidFill>
                  <a:srgbClr val="37474F"/>
                </a:solidFill>
                <a:highlight>
                  <a:srgbClr val="F1F3F4"/>
                </a:highlight>
                <a:latin typeface="Roboto Mono"/>
                <a:ea typeface="Roboto Mono"/>
                <a:cs typeface="Roboto Mono"/>
                <a:sym typeface="Roboto Mono"/>
              </a:rPr>
              <a:t>}</a:t>
            </a:r>
            <a:endParaRPr sz="1050">
              <a:solidFill>
                <a:srgbClr val="37474F"/>
              </a:solidFill>
              <a:highlight>
                <a:srgbClr val="F1F3F4"/>
              </a:highlight>
              <a:latin typeface="Roboto Mono"/>
              <a:ea typeface="Roboto Mono"/>
              <a:cs typeface="Roboto Mono"/>
              <a:sym typeface="Roboto Mono"/>
            </a:endParaRPr>
          </a:p>
          <a:p>
            <a:pPr indent="0" lvl="0" marL="0" marR="762000" rtl="0" algn="l">
              <a:lnSpc>
                <a:spcPct val="150000"/>
              </a:lnSpc>
              <a:spcBef>
                <a:spcPts val="0"/>
              </a:spcBef>
              <a:spcAft>
                <a:spcPts val="0"/>
              </a:spcAft>
              <a:buNone/>
            </a:pPr>
            <a:r>
              <a:t/>
            </a:r>
            <a:endParaRPr sz="1200">
              <a:solidFill>
                <a:srgbClr val="414141"/>
              </a:solidFill>
              <a:highlight>
                <a:schemeClr val="lt1"/>
              </a:highlight>
              <a:latin typeface="Roboto"/>
              <a:ea typeface="Roboto"/>
              <a:cs typeface="Roboto"/>
              <a:sym typeface="Roboto"/>
            </a:endParaRPr>
          </a:p>
        </p:txBody>
      </p:sp>
      <p:pic>
        <p:nvPicPr>
          <p:cNvPr id="658" name="Google Shape;658;p87"/>
          <p:cNvPicPr preferRelativeResize="0"/>
          <p:nvPr/>
        </p:nvPicPr>
        <p:blipFill>
          <a:blip r:embed="rId3">
            <a:alphaModFix/>
          </a:blip>
          <a:stretch>
            <a:fillRect/>
          </a:stretch>
        </p:blipFill>
        <p:spPr>
          <a:xfrm>
            <a:off x="1834900" y="2869095"/>
            <a:ext cx="4188625" cy="1798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3000">
                <a:solidFill>
                  <a:srgbClr val="414141"/>
                </a:solidFill>
                <a:latin typeface="Roboto"/>
                <a:ea typeface="Roboto"/>
                <a:cs typeface="Roboto"/>
                <a:sym typeface="Roboto"/>
              </a:rPr>
              <a:t>What’s Next?</a:t>
            </a:r>
            <a:endParaRPr sz="3000">
              <a:solidFill>
                <a:srgbClr val="000000"/>
              </a:solidFill>
              <a:latin typeface="Roboto"/>
              <a:ea typeface="Roboto"/>
              <a:cs typeface="Roboto"/>
              <a:sym typeface="Roboto"/>
            </a:endParaRPr>
          </a:p>
        </p:txBody>
      </p:sp>
      <p:sp>
        <p:nvSpPr>
          <p:cNvPr id="664" name="Google Shape;664;p88"/>
          <p:cNvSpPr txBox="1"/>
          <p:nvPr>
            <p:ph idx="1" type="body"/>
          </p:nvPr>
        </p:nvSpPr>
        <p:spPr>
          <a:xfrm>
            <a:off x="729450" y="2073825"/>
            <a:ext cx="8005200" cy="2261100"/>
          </a:xfrm>
          <a:prstGeom prst="rect">
            <a:avLst/>
          </a:prstGeom>
        </p:spPr>
        <p:txBody>
          <a:bodyPr anchorCtr="0" anchor="t" bIns="91425" lIns="91425" spcFirstLastPara="1" rIns="91425" wrap="square" tIns="91425">
            <a:noAutofit/>
          </a:bodyPr>
          <a:lstStyle/>
          <a:p>
            <a:pPr indent="0" lvl="0" marL="0" marR="762000" rtl="0" algn="l">
              <a:lnSpc>
                <a:spcPct val="150000"/>
              </a:lnSpc>
              <a:spcBef>
                <a:spcPts val="0"/>
              </a:spcBef>
              <a:spcAft>
                <a:spcPts val="0"/>
              </a:spcAft>
              <a:buNone/>
            </a:pPr>
            <a:r>
              <a:t/>
            </a:r>
            <a:endParaRPr sz="3000">
              <a:solidFill>
                <a:srgbClr val="414141"/>
              </a:solidFill>
              <a:highlight>
                <a:schemeClr val="lt1"/>
              </a:highlight>
              <a:latin typeface="Roboto"/>
              <a:ea typeface="Roboto"/>
              <a:cs typeface="Roboto"/>
              <a:sym typeface="Roboto"/>
            </a:endParaRPr>
          </a:p>
          <a:p>
            <a:pPr indent="0" lvl="0" marL="0" marR="762000" rtl="0" algn="l">
              <a:lnSpc>
                <a:spcPct val="150000"/>
              </a:lnSpc>
              <a:spcBef>
                <a:spcPts val="0"/>
              </a:spcBef>
              <a:spcAft>
                <a:spcPts val="0"/>
              </a:spcAft>
              <a:buNone/>
            </a:pPr>
            <a:r>
              <a:t/>
            </a:r>
            <a:endParaRPr sz="3000">
              <a:solidFill>
                <a:srgbClr val="414141"/>
              </a:solidFill>
              <a:highlight>
                <a:schemeClr val="lt1"/>
              </a:highlight>
              <a:latin typeface="Roboto"/>
              <a:ea typeface="Roboto"/>
              <a:cs typeface="Roboto"/>
              <a:sym typeface="Roboto"/>
            </a:endParaRPr>
          </a:p>
        </p:txBody>
      </p:sp>
      <p:pic>
        <p:nvPicPr>
          <p:cNvPr id="665" name="Google Shape;665;p88"/>
          <p:cNvPicPr preferRelativeResize="0"/>
          <p:nvPr/>
        </p:nvPicPr>
        <p:blipFill>
          <a:blip r:embed="rId3">
            <a:alphaModFix/>
          </a:blip>
          <a:stretch>
            <a:fillRect/>
          </a:stretch>
        </p:blipFill>
        <p:spPr>
          <a:xfrm>
            <a:off x="6609339" y="2307425"/>
            <a:ext cx="1722375" cy="1722375"/>
          </a:xfrm>
          <a:prstGeom prst="rect">
            <a:avLst/>
          </a:prstGeom>
          <a:noFill/>
          <a:ln>
            <a:noFill/>
          </a:ln>
        </p:spPr>
      </p:pic>
      <p:pic>
        <p:nvPicPr>
          <p:cNvPr id="666" name="Google Shape;666;p88"/>
          <p:cNvPicPr preferRelativeResize="0"/>
          <p:nvPr/>
        </p:nvPicPr>
        <p:blipFill>
          <a:blip r:embed="rId4">
            <a:alphaModFix/>
          </a:blip>
          <a:stretch>
            <a:fillRect/>
          </a:stretch>
        </p:blipFill>
        <p:spPr>
          <a:xfrm>
            <a:off x="3280675" y="1606022"/>
            <a:ext cx="2469275" cy="3061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89"/>
          <p:cNvSpPr txBox="1"/>
          <p:nvPr>
            <p:ph type="title"/>
          </p:nvPr>
        </p:nvSpPr>
        <p:spPr>
          <a:xfrm>
            <a:off x="7011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2400">
                <a:solidFill>
                  <a:srgbClr val="212121"/>
                </a:solidFill>
                <a:latin typeface="Arial"/>
                <a:ea typeface="Arial"/>
                <a:cs typeface="Arial"/>
                <a:sym typeface="Arial"/>
              </a:rPr>
              <a:t>Study guide: Associate Android Developer Certification</a:t>
            </a:r>
            <a:endParaRPr b="0" sz="2400">
              <a:solidFill>
                <a:srgbClr val="212121"/>
              </a:solidFill>
              <a:latin typeface="Arial"/>
              <a:ea typeface="Arial"/>
              <a:cs typeface="Arial"/>
              <a:sym typeface="Arial"/>
            </a:endParaRPr>
          </a:p>
          <a:p>
            <a:pPr indent="0" lvl="0" marL="0" rtl="0" algn="l">
              <a:lnSpc>
                <a:spcPct val="125000"/>
              </a:lnSpc>
              <a:spcBef>
                <a:spcPts val="1800"/>
              </a:spcBef>
              <a:spcAft>
                <a:spcPts val="1500"/>
              </a:spcAft>
              <a:buNone/>
            </a:pPr>
            <a:r>
              <a:t/>
            </a:r>
            <a:endParaRPr b="0" sz="3000">
              <a:solidFill>
                <a:srgbClr val="414141"/>
              </a:solidFill>
              <a:latin typeface="Roboto"/>
              <a:ea typeface="Roboto"/>
              <a:cs typeface="Roboto"/>
              <a:sym typeface="Roboto"/>
            </a:endParaRPr>
          </a:p>
        </p:txBody>
      </p:sp>
      <p:sp>
        <p:nvSpPr>
          <p:cNvPr id="672" name="Google Shape;672;p89"/>
          <p:cNvSpPr txBox="1"/>
          <p:nvPr/>
        </p:nvSpPr>
        <p:spPr>
          <a:xfrm>
            <a:off x="701150" y="1853850"/>
            <a:ext cx="30000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rgbClr val="000000"/>
              </a:buClr>
              <a:buSzPts val="1800"/>
              <a:buFont typeface="Roboto"/>
              <a:buChar char="●"/>
            </a:pPr>
            <a:r>
              <a:rPr lang="id" sz="1800">
                <a:uFill>
                  <a:noFill/>
                </a:uFill>
                <a:latin typeface="Roboto"/>
                <a:ea typeface="Roboto"/>
                <a:cs typeface="Roboto"/>
                <a:sym typeface="Roboto"/>
                <a:hlinkClick r:id="rId3"/>
              </a:rPr>
              <a:t>Android core</a:t>
            </a:r>
            <a:endParaRPr sz="1800">
              <a:uFill>
                <a:noFill/>
              </a:uFill>
              <a:latin typeface="Roboto"/>
              <a:ea typeface="Roboto"/>
              <a:cs typeface="Roboto"/>
              <a:sym typeface="Roboto"/>
              <a:hlinkClick r:id="rId4"/>
            </a:endParaRPr>
          </a:p>
          <a:p>
            <a:pPr indent="-342900" lvl="0" marL="457200" rtl="0" algn="l">
              <a:lnSpc>
                <a:spcPct val="115000"/>
              </a:lnSpc>
              <a:spcBef>
                <a:spcPts val="0"/>
              </a:spcBef>
              <a:spcAft>
                <a:spcPts val="0"/>
              </a:spcAft>
              <a:buClr>
                <a:srgbClr val="000000"/>
              </a:buClr>
              <a:buSzPts val="1800"/>
              <a:buFont typeface="Roboto"/>
              <a:buChar char="●"/>
            </a:pPr>
            <a:r>
              <a:rPr lang="id" sz="1800">
                <a:uFill>
                  <a:noFill/>
                </a:uFill>
                <a:latin typeface="Roboto"/>
                <a:ea typeface="Roboto"/>
                <a:cs typeface="Roboto"/>
                <a:sym typeface="Roboto"/>
                <a:hlinkClick r:id="rId5"/>
              </a:rPr>
              <a:t>User interface</a:t>
            </a:r>
            <a:endParaRPr sz="1800">
              <a:uFill>
                <a:noFill/>
              </a:uFill>
              <a:latin typeface="Roboto"/>
              <a:ea typeface="Roboto"/>
              <a:cs typeface="Roboto"/>
              <a:sym typeface="Roboto"/>
              <a:hlinkClick r:id="rId6"/>
            </a:endParaRPr>
          </a:p>
          <a:p>
            <a:pPr indent="-342900" lvl="0" marL="457200" rtl="0" algn="l">
              <a:lnSpc>
                <a:spcPct val="115000"/>
              </a:lnSpc>
              <a:spcBef>
                <a:spcPts val="0"/>
              </a:spcBef>
              <a:spcAft>
                <a:spcPts val="0"/>
              </a:spcAft>
              <a:buClr>
                <a:srgbClr val="000000"/>
              </a:buClr>
              <a:buSzPts val="1800"/>
              <a:buFont typeface="Roboto"/>
              <a:buChar char="●"/>
            </a:pPr>
            <a:r>
              <a:rPr lang="id" sz="1800">
                <a:uFill>
                  <a:noFill/>
                </a:uFill>
                <a:latin typeface="Roboto"/>
                <a:ea typeface="Roboto"/>
                <a:cs typeface="Roboto"/>
                <a:sym typeface="Roboto"/>
                <a:hlinkClick r:id="rId7"/>
              </a:rPr>
              <a:t>Data management</a:t>
            </a:r>
            <a:endParaRPr sz="1800">
              <a:uFill>
                <a:noFill/>
              </a:uFill>
              <a:latin typeface="Roboto"/>
              <a:ea typeface="Roboto"/>
              <a:cs typeface="Roboto"/>
              <a:sym typeface="Roboto"/>
              <a:hlinkClick r:id="rId8"/>
            </a:endParaRPr>
          </a:p>
          <a:p>
            <a:pPr indent="-342900" lvl="0" marL="457200" rtl="0" algn="l">
              <a:lnSpc>
                <a:spcPct val="115000"/>
              </a:lnSpc>
              <a:spcBef>
                <a:spcPts val="0"/>
              </a:spcBef>
              <a:spcAft>
                <a:spcPts val="0"/>
              </a:spcAft>
              <a:buClr>
                <a:srgbClr val="000000"/>
              </a:buClr>
              <a:buSzPts val="1800"/>
              <a:buFont typeface="Roboto"/>
              <a:buChar char="●"/>
            </a:pPr>
            <a:r>
              <a:rPr lang="id" sz="1800">
                <a:uFill>
                  <a:noFill/>
                </a:uFill>
                <a:latin typeface="Roboto"/>
                <a:ea typeface="Roboto"/>
                <a:cs typeface="Roboto"/>
                <a:sym typeface="Roboto"/>
                <a:hlinkClick r:id="rId9"/>
              </a:rPr>
              <a:t>Debugging</a:t>
            </a:r>
            <a:endParaRPr sz="1800">
              <a:uFill>
                <a:noFill/>
              </a:uFill>
              <a:latin typeface="Roboto"/>
              <a:ea typeface="Roboto"/>
              <a:cs typeface="Roboto"/>
              <a:sym typeface="Roboto"/>
              <a:hlinkClick r:id="rId10"/>
            </a:endParaRPr>
          </a:p>
          <a:p>
            <a:pPr indent="-342900" lvl="0" marL="457200" rtl="0" algn="l">
              <a:lnSpc>
                <a:spcPct val="115000"/>
              </a:lnSpc>
              <a:spcBef>
                <a:spcPts val="0"/>
              </a:spcBef>
              <a:spcAft>
                <a:spcPts val="0"/>
              </a:spcAft>
              <a:buClr>
                <a:srgbClr val="000000"/>
              </a:buClr>
              <a:buSzPts val="1800"/>
              <a:buFont typeface="Roboto"/>
              <a:buChar char="●"/>
            </a:pPr>
            <a:r>
              <a:rPr lang="id" sz="1800">
                <a:uFill>
                  <a:noFill/>
                </a:uFill>
                <a:latin typeface="Roboto"/>
                <a:ea typeface="Roboto"/>
                <a:cs typeface="Roboto"/>
                <a:sym typeface="Roboto"/>
                <a:hlinkClick r:id="rId11"/>
              </a:rPr>
              <a:t>Testing</a:t>
            </a:r>
            <a:endParaRPr sz="1800">
              <a:uFill>
                <a:noFill/>
              </a:uFill>
              <a:latin typeface="Roboto"/>
              <a:ea typeface="Roboto"/>
              <a:cs typeface="Roboto"/>
              <a:sym typeface="Roboto"/>
              <a:hlinkClick r:id="rId12"/>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90"/>
          <p:cNvSpPr txBox="1"/>
          <p:nvPr>
            <p:ph type="title"/>
          </p:nvPr>
        </p:nvSpPr>
        <p:spPr>
          <a:xfrm>
            <a:off x="7011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2400">
                <a:solidFill>
                  <a:srgbClr val="212121"/>
                </a:solidFill>
                <a:latin typeface="Arial"/>
                <a:ea typeface="Arial"/>
                <a:cs typeface="Arial"/>
                <a:sym typeface="Arial"/>
              </a:rPr>
              <a:t>Android Core</a:t>
            </a:r>
            <a:endParaRPr b="0" sz="2400">
              <a:solidFill>
                <a:srgbClr val="212121"/>
              </a:solidFill>
              <a:latin typeface="Arial"/>
              <a:ea typeface="Arial"/>
              <a:cs typeface="Arial"/>
              <a:sym typeface="Arial"/>
            </a:endParaRPr>
          </a:p>
          <a:p>
            <a:pPr indent="0" lvl="0" marL="0" rtl="0" algn="l">
              <a:lnSpc>
                <a:spcPct val="125000"/>
              </a:lnSpc>
              <a:spcBef>
                <a:spcPts val="1800"/>
              </a:spcBef>
              <a:spcAft>
                <a:spcPts val="1500"/>
              </a:spcAft>
              <a:buNone/>
            </a:pPr>
            <a:r>
              <a:t/>
            </a:r>
            <a:endParaRPr b="0" sz="3000">
              <a:solidFill>
                <a:srgbClr val="414141"/>
              </a:solidFill>
              <a:latin typeface="Roboto"/>
              <a:ea typeface="Roboto"/>
              <a:cs typeface="Roboto"/>
              <a:sym typeface="Roboto"/>
            </a:endParaRPr>
          </a:p>
        </p:txBody>
      </p:sp>
      <p:sp>
        <p:nvSpPr>
          <p:cNvPr id="678" name="Google Shape;678;p90"/>
          <p:cNvSpPr txBox="1"/>
          <p:nvPr/>
        </p:nvSpPr>
        <p:spPr>
          <a:xfrm>
            <a:off x="701150" y="1733575"/>
            <a:ext cx="74775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12121"/>
                </a:solidFill>
                <a:latin typeface="Roboto"/>
                <a:ea typeface="Roboto"/>
                <a:cs typeface="Roboto"/>
                <a:sym typeface="Roboto"/>
              </a:rPr>
              <a:t>To prepare for the AAD certification exam, Android developers should:</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the architecture of the Android system </a:t>
            </a:r>
            <a:r>
              <a:rPr b="1" lang="id" sz="1200">
                <a:solidFill>
                  <a:srgbClr val="FF0000"/>
                </a:solidFill>
                <a:latin typeface="Roboto"/>
                <a:ea typeface="Roboto"/>
                <a:cs typeface="Roboto"/>
                <a:sym typeface="Roboto"/>
              </a:rPr>
              <a:t>(MADE)</a:t>
            </a:r>
            <a:endParaRPr b="1" sz="1200">
              <a:solidFill>
                <a:srgbClr val="FF0000"/>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describe the basic building blocks of an Android app </a:t>
            </a:r>
            <a:r>
              <a:rPr b="1" lang="id" sz="1200">
                <a:solidFill>
                  <a:srgbClr val="FF0000"/>
                </a:solidFill>
                <a:latin typeface="Roboto"/>
                <a:ea typeface="Roboto"/>
                <a:cs typeface="Roboto"/>
                <a:sym typeface="Roboto"/>
              </a:rPr>
              <a:t>(MADE)</a:t>
            </a:r>
            <a:endParaRPr b="1" sz="1200">
              <a:solidFill>
                <a:srgbClr val="FF0000"/>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Know how to build and run an Android app </a:t>
            </a:r>
            <a:r>
              <a:rPr b="1" lang="id" sz="1200">
                <a:solidFill>
                  <a:srgbClr val="FF0000"/>
                </a:solidFill>
                <a:latin typeface="Roboto"/>
                <a:ea typeface="Roboto"/>
                <a:cs typeface="Roboto"/>
                <a:sym typeface="Roboto"/>
              </a:rPr>
              <a:t>(MADE)</a:t>
            </a:r>
            <a:endParaRPr b="1" sz="1200">
              <a:solidFill>
                <a:srgbClr val="FF0000"/>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Display simple messages in a popup using a </a:t>
            </a:r>
            <a:r>
              <a:rPr lang="id" sz="1100">
                <a:solidFill>
                  <a:srgbClr val="37474F"/>
                </a:solidFill>
                <a:highlight>
                  <a:srgbClr val="F7F7F7"/>
                </a:highlight>
                <a:latin typeface="Roboto Mono"/>
                <a:ea typeface="Roboto Mono"/>
                <a:cs typeface="Roboto Mono"/>
                <a:sym typeface="Roboto Mono"/>
              </a:rPr>
              <a:t>Toast</a:t>
            </a:r>
            <a:r>
              <a:rPr lang="id" sz="1200">
                <a:solidFill>
                  <a:srgbClr val="212121"/>
                </a:solidFill>
                <a:latin typeface="Roboto"/>
                <a:ea typeface="Roboto"/>
                <a:cs typeface="Roboto"/>
                <a:sym typeface="Roboto"/>
              </a:rPr>
              <a:t> or a </a:t>
            </a:r>
            <a:r>
              <a:rPr lang="id" sz="1100">
                <a:solidFill>
                  <a:srgbClr val="37474F"/>
                </a:solidFill>
                <a:highlight>
                  <a:srgbClr val="F7F7F7"/>
                </a:highlight>
                <a:latin typeface="Roboto Mono"/>
                <a:ea typeface="Roboto Mono"/>
                <a:cs typeface="Roboto Mono"/>
                <a:sym typeface="Roboto Mono"/>
              </a:rPr>
              <a:t>Snackbar </a:t>
            </a:r>
            <a:r>
              <a:rPr b="1" lang="id" sz="1200">
                <a:solidFill>
                  <a:srgbClr val="FF0000"/>
                </a:solidFill>
                <a:latin typeface="Roboto"/>
                <a:ea typeface="Roboto"/>
                <a:cs typeface="Roboto"/>
                <a:sym typeface="Roboto"/>
              </a:rPr>
              <a:t>(MADE)</a:t>
            </a:r>
            <a:endParaRPr b="1" sz="1100">
              <a:solidFill>
                <a:srgbClr val="FF0000"/>
              </a:solidFill>
              <a:highlight>
                <a:srgbClr val="F7F7F7"/>
              </a:highlight>
              <a:latin typeface="Roboto Mono"/>
              <a:ea typeface="Roboto Mono"/>
              <a:cs typeface="Roboto Mono"/>
              <a:sym typeface="Roboto Mon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display a message outside your app's UI using </a:t>
            </a:r>
            <a:r>
              <a:rPr lang="id" sz="1100">
                <a:solidFill>
                  <a:srgbClr val="37474F"/>
                </a:solidFill>
                <a:highlight>
                  <a:srgbClr val="F7F7F7"/>
                </a:highlight>
                <a:latin typeface="Roboto Mono"/>
                <a:ea typeface="Roboto Mono"/>
                <a:cs typeface="Roboto Mono"/>
                <a:sym typeface="Roboto Mono"/>
              </a:rPr>
              <a:t>Notifications </a:t>
            </a:r>
            <a:r>
              <a:rPr b="1" lang="id" sz="1200">
                <a:solidFill>
                  <a:srgbClr val="FF0000"/>
                </a:solidFill>
                <a:latin typeface="Roboto"/>
                <a:ea typeface="Roboto"/>
                <a:cs typeface="Roboto"/>
                <a:sym typeface="Roboto"/>
              </a:rPr>
              <a:t>(MADE)</a:t>
            </a:r>
            <a:endParaRPr b="1" sz="1100">
              <a:solidFill>
                <a:srgbClr val="FF0000"/>
              </a:solidFill>
              <a:highlight>
                <a:srgbClr val="F7F7F7"/>
              </a:highlight>
              <a:latin typeface="Roboto Mono"/>
              <a:ea typeface="Roboto Mono"/>
              <a:cs typeface="Roboto Mono"/>
              <a:sym typeface="Roboto Mon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how to localize an app </a:t>
            </a:r>
            <a:r>
              <a:rPr b="1" lang="id" sz="1200">
                <a:solidFill>
                  <a:srgbClr val="FF0000"/>
                </a:solidFill>
                <a:latin typeface="Roboto"/>
                <a:ea typeface="Roboto"/>
                <a:cs typeface="Roboto"/>
                <a:sym typeface="Roboto"/>
              </a:rPr>
              <a:t>(MADE)</a:t>
            </a:r>
            <a:endParaRPr b="1" sz="1200">
              <a:solidFill>
                <a:srgbClr val="FF0000"/>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schedule a background task using </a:t>
            </a:r>
            <a:r>
              <a:rPr lang="id" sz="1100">
                <a:solidFill>
                  <a:srgbClr val="37474F"/>
                </a:solidFill>
                <a:highlight>
                  <a:srgbClr val="F7F7F7"/>
                </a:highlight>
                <a:latin typeface="Roboto Mono"/>
                <a:ea typeface="Roboto Mono"/>
                <a:cs typeface="Roboto Mono"/>
                <a:sym typeface="Roboto Mono"/>
              </a:rPr>
              <a:t>JobScheduler</a:t>
            </a:r>
            <a:r>
              <a:rPr lang="id" sz="1100">
                <a:solidFill>
                  <a:srgbClr val="37474F"/>
                </a:solidFill>
                <a:latin typeface="Roboto Mono"/>
                <a:ea typeface="Roboto Mono"/>
                <a:cs typeface="Roboto Mono"/>
                <a:sym typeface="Roboto Mono"/>
              </a:rPr>
              <a:t> </a:t>
            </a:r>
            <a:r>
              <a:rPr b="1" lang="id" sz="1200">
                <a:solidFill>
                  <a:srgbClr val="FF0000"/>
                </a:solidFill>
                <a:latin typeface="Roboto"/>
                <a:ea typeface="Roboto"/>
                <a:cs typeface="Roboto"/>
                <a:sym typeface="Roboto"/>
              </a:rPr>
              <a:t>(MADE)</a:t>
            </a:r>
            <a:endParaRPr b="1" sz="1800">
              <a:solidFill>
                <a:srgbClr val="FF0000"/>
              </a:solidFill>
              <a:uFill>
                <a:noFill/>
              </a:uFill>
              <a:latin typeface="Roboto"/>
              <a:ea typeface="Roboto"/>
              <a:cs typeface="Roboto"/>
              <a:sym typeface="Roboto"/>
              <a:hlinkClick r:id="rId3"/>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1"/>
          <p:cNvSpPr txBox="1"/>
          <p:nvPr>
            <p:ph type="title"/>
          </p:nvPr>
        </p:nvSpPr>
        <p:spPr>
          <a:xfrm>
            <a:off x="7011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0" lang="id" sz="2400">
                <a:solidFill>
                  <a:srgbClr val="212121"/>
                </a:solidFill>
                <a:latin typeface="Arial"/>
                <a:ea typeface="Arial"/>
                <a:cs typeface="Arial"/>
                <a:sym typeface="Arial"/>
              </a:rPr>
              <a:t>User Interface</a:t>
            </a:r>
            <a:endParaRPr b="0" sz="2400">
              <a:solidFill>
                <a:srgbClr val="212121"/>
              </a:solidFill>
              <a:latin typeface="Arial"/>
              <a:ea typeface="Arial"/>
              <a:cs typeface="Arial"/>
              <a:sym typeface="Arial"/>
            </a:endParaRPr>
          </a:p>
          <a:p>
            <a:pPr indent="0" lvl="0" marL="0" rtl="0" algn="l">
              <a:lnSpc>
                <a:spcPct val="125000"/>
              </a:lnSpc>
              <a:spcBef>
                <a:spcPts val="1800"/>
              </a:spcBef>
              <a:spcAft>
                <a:spcPts val="1500"/>
              </a:spcAft>
              <a:buNone/>
            </a:pPr>
            <a:r>
              <a:t/>
            </a:r>
            <a:endParaRPr b="0" sz="3000">
              <a:solidFill>
                <a:srgbClr val="414141"/>
              </a:solidFill>
              <a:latin typeface="Roboto"/>
              <a:ea typeface="Roboto"/>
              <a:cs typeface="Roboto"/>
              <a:sym typeface="Roboto"/>
            </a:endParaRPr>
          </a:p>
        </p:txBody>
      </p:sp>
      <p:sp>
        <p:nvSpPr>
          <p:cNvPr id="684" name="Google Shape;684;p91"/>
          <p:cNvSpPr txBox="1"/>
          <p:nvPr/>
        </p:nvSpPr>
        <p:spPr>
          <a:xfrm>
            <a:off x="701150" y="1747725"/>
            <a:ext cx="74775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12121"/>
                </a:solidFill>
                <a:latin typeface="Roboto"/>
                <a:ea typeface="Roboto"/>
                <a:cs typeface="Roboto"/>
                <a:sym typeface="Roboto"/>
              </a:rPr>
              <a:t>To prepare for the AAD certification exam, Android developers should:</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the Android activity lifecycle </a:t>
            </a:r>
            <a:r>
              <a:rPr b="1" lang="id" sz="1200">
                <a:solidFill>
                  <a:srgbClr val="FF0000"/>
                </a:solidFill>
                <a:latin typeface="Roboto"/>
                <a:ea typeface="Roboto"/>
                <a:cs typeface="Roboto"/>
                <a:sym typeface="Roboto"/>
              </a:rPr>
              <a:t>(MADE)</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create an </a:t>
            </a:r>
            <a:r>
              <a:rPr lang="id" sz="1100">
                <a:solidFill>
                  <a:srgbClr val="37474F"/>
                </a:solidFill>
                <a:highlight>
                  <a:srgbClr val="F7F7F7"/>
                </a:highlight>
                <a:latin typeface="Roboto Mono"/>
                <a:ea typeface="Roboto Mono"/>
                <a:cs typeface="Roboto Mono"/>
                <a:sym typeface="Roboto Mono"/>
              </a:rPr>
              <a:t>Activity</a:t>
            </a:r>
            <a:r>
              <a:rPr lang="id" sz="1200">
                <a:solidFill>
                  <a:srgbClr val="212121"/>
                </a:solidFill>
                <a:latin typeface="Roboto"/>
                <a:ea typeface="Roboto"/>
                <a:cs typeface="Roboto"/>
                <a:sym typeface="Roboto"/>
              </a:rPr>
              <a:t> that displays a </a:t>
            </a:r>
            <a:r>
              <a:rPr lang="id" sz="1100">
                <a:solidFill>
                  <a:srgbClr val="37474F"/>
                </a:solidFill>
                <a:highlight>
                  <a:srgbClr val="F7F7F7"/>
                </a:highlight>
                <a:latin typeface="Roboto Mono"/>
                <a:ea typeface="Roboto Mono"/>
                <a:cs typeface="Roboto Mono"/>
                <a:sym typeface="Roboto Mono"/>
              </a:rPr>
              <a:t>Layout </a:t>
            </a:r>
            <a:r>
              <a:rPr b="1" lang="id" sz="1200">
                <a:solidFill>
                  <a:srgbClr val="FF0000"/>
                </a:solidFill>
                <a:latin typeface="Roboto"/>
                <a:ea typeface="Roboto"/>
                <a:cs typeface="Roboto"/>
                <a:sym typeface="Roboto"/>
              </a:rPr>
              <a:t>(MADE)</a:t>
            </a:r>
            <a:endParaRPr sz="1100">
              <a:solidFill>
                <a:srgbClr val="37474F"/>
              </a:solidFill>
              <a:highlight>
                <a:srgbClr val="F7F7F7"/>
              </a:highlight>
              <a:latin typeface="Roboto Mono"/>
              <a:ea typeface="Roboto Mono"/>
              <a:cs typeface="Roboto Mono"/>
              <a:sym typeface="Roboto Mon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construct a UI with </a:t>
            </a:r>
            <a:r>
              <a:rPr lang="id" sz="1100">
                <a:solidFill>
                  <a:srgbClr val="37474F"/>
                </a:solidFill>
                <a:highlight>
                  <a:srgbClr val="F7F7F7"/>
                </a:highlight>
                <a:latin typeface="Roboto Mono"/>
                <a:ea typeface="Roboto Mono"/>
                <a:cs typeface="Roboto Mono"/>
                <a:sym typeface="Roboto Mono"/>
              </a:rPr>
              <a:t>ConstraintLayout </a:t>
            </a:r>
            <a:r>
              <a:rPr b="1" lang="id" sz="1200">
                <a:solidFill>
                  <a:srgbClr val="FF0000"/>
                </a:solidFill>
                <a:latin typeface="Roboto"/>
                <a:ea typeface="Roboto"/>
                <a:cs typeface="Roboto"/>
                <a:sym typeface="Roboto"/>
              </a:rPr>
              <a:t>(MADE)</a:t>
            </a:r>
            <a:endParaRPr sz="1100">
              <a:solidFill>
                <a:srgbClr val="37474F"/>
              </a:solidFill>
              <a:highlight>
                <a:srgbClr val="F7F7F7"/>
              </a:highlight>
              <a:latin typeface="Roboto Mono"/>
              <a:ea typeface="Roboto Mono"/>
              <a:cs typeface="Roboto Mono"/>
              <a:sym typeface="Roboto Mon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how to create a custom </a:t>
            </a:r>
            <a:r>
              <a:rPr lang="id" sz="1100">
                <a:solidFill>
                  <a:srgbClr val="37474F"/>
                </a:solidFill>
                <a:highlight>
                  <a:srgbClr val="F7F7F7"/>
                </a:highlight>
                <a:latin typeface="Roboto Mono"/>
                <a:ea typeface="Roboto Mono"/>
                <a:cs typeface="Roboto Mono"/>
                <a:sym typeface="Roboto Mono"/>
              </a:rPr>
              <a:t>View</a:t>
            </a:r>
            <a:r>
              <a:rPr lang="id" sz="1200">
                <a:solidFill>
                  <a:srgbClr val="212121"/>
                </a:solidFill>
                <a:latin typeface="Roboto"/>
                <a:ea typeface="Roboto"/>
                <a:cs typeface="Roboto"/>
                <a:sym typeface="Roboto"/>
              </a:rPr>
              <a:t> class and add it to a </a:t>
            </a:r>
            <a:r>
              <a:rPr lang="id" sz="1100">
                <a:solidFill>
                  <a:srgbClr val="37474F"/>
                </a:solidFill>
                <a:highlight>
                  <a:srgbClr val="F7F7F7"/>
                </a:highlight>
                <a:latin typeface="Roboto Mono"/>
                <a:ea typeface="Roboto Mono"/>
                <a:cs typeface="Roboto Mono"/>
                <a:sym typeface="Roboto Mono"/>
              </a:rPr>
              <a:t>Layout </a:t>
            </a:r>
            <a:r>
              <a:rPr b="1" lang="id" sz="1200">
                <a:solidFill>
                  <a:srgbClr val="FF0000"/>
                </a:solidFill>
                <a:latin typeface="Roboto"/>
                <a:ea typeface="Roboto"/>
                <a:cs typeface="Roboto"/>
                <a:sym typeface="Roboto"/>
              </a:rPr>
              <a:t>(MADE)</a:t>
            </a:r>
            <a:endParaRPr sz="1100">
              <a:solidFill>
                <a:srgbClr val="37474F"/>
              </a:solidFill>
              <a:highlight>
                <a:srgbClr val="F7F7F7"/>
              </a:highlight>
              <a:latin typeface="Roboto Mono"/>
              <a:ea typeface="Roboto Mono"/>
              <a:cs typeface="Roboto Mono"/>
              <a:sym typeface="Roboto Mon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Know how to implement a custom app theme </a:t>
            </a:r>
            <a:r>
              <a:rPr b="1" lang="id" sz="1200">
                <a:solidFill>
                  <a:srgbClr val="FF0000"/>
                </a:solidFill>
                <a:latin typeface="Roboto"/>
                <a:ea typeface="Roboto"/>
                <a:cs typeface="Roboto"/>
                <a:sym typeface="Roboto"/>
              </a:rPr>
              <a:t>(MADE)</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add accessibility hooks to a custom </a:t>
            </a:r>
            <a:r>
              <a:rPr lang="id" sz="1100">
                <a:solidFill>
                  <a:srgbClr val="37474F"/>
                </a:solidFill>
                <a:highlight>
                  <a:srgbClr val="F7F7F7"/>
                </a:highlight>
                <a:latin typeface="Roboto Mono"/>
                <a:ea typeface="Roboto Mono"/>
                <a:cs typeface="Roboto Mono"/>
                <a:sym typeface="Roboto Mono"/>
              </a:rPr>
              <a:t>View </a:t>
            </a:r>
            <a:r>
              <a:rPr b="1" lang="id" sz="1200">
                <a:solidFill>
                  <a:srgbClr val="FF0000"/>
                </a:solidFill>
                <a:latin typeface="Roboto"/>
                <a:ea typeface="Roboto"/>
                <a:cs typeface="Roboto"/>
                <a:sym typeface="Roboto"/>
              </a:rPr>
              <a:t>(MADE)</a:t>
            </a:r>
            <a:endParaRPr sz="1100">
              <a:solidFill>
                <a:srgbClr val="37474F"/>
              </a:solidFill>
              <a:highlight>
                <a:srgbClr val="F7F7F7"/>
              </a:highlight>
              <a:latin typeface="Roboto Mono"/>
              <a:ea typeface="Roboto Mono"/>
              <a:cs typeface="Roboto Mono"/>
              <a:sym typeface="Roboto Mon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Know how to apply content descriptions to views for accessibility </a:t>
            </a:r>
            <a:r>
              <a:rPr b="1" lang="id" sz="1200">
                <a:solidFill>
                  <a:srgbClr val="FF0000"/>
                </a:solidFill>
                <a:latin typeface="Roboto"/>
                <a:ea typeface="Roboto"/>
                <a:cs typeface="Roboto"/>
                <a:sym typeface="Roboto"/>
              </a:rPr>
              <a:t>(MADE)</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how to display items in a </a:t>
            </a:r>
            <a:r>
              <a:rPr lang="id" sz="1100">
                <a:solidFill>
                  <a:srgbClr val="37474F"/>
                </a:solidFill>
                <a:highlight>
                  <a:srgbClr val="F7F7F7"/>
                </a:highlight>
                <a:latin typeface="Roboto Mono"/>
                <a:ea typeface="Roboto Mono"/>
                <a:cs typeface="Roboto Mono"/>
                <a:sym typeface="Roboto Mono"/>
              </a:rPr>
              <a:t>RecyclerView </a:t>
            </a:r>
            <a:r>
              <a:rPr b="1" lang="id" sz="1200">
                <a:solidFill>
                  <a:srgbClr val="FF0000"/>
                </a:solidFill>
                <a:latin typeface="Roboto"/>
                <a:ea typeface="Roboto"/>
                <a:cs typeface="Roboto"/>
                <a:sym typeface="Roboto"/>
              </a:rPr>
              <a:t>(MADE)</a:t>
            </a:r>
            <a:endParaRPr sz="1100">
              <a:solidFill>
                <a:srgbClr val="37474F"/>
              </a:solidFill>
              <a:highlight>
                <a:srgbClr val="F7F7F7"/>
              </a:highlight>
              <a:latin typeface="Roboto Mono"/>
              <a:ea typeface="Roboto Mono"/>
              <a:cs typeface="Roboto Mono"/>
              <a:sym typeface="Roboto Mon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bind local data to a </a:t>
            </a:r>
            <a:r>
              <a:rPr lang="id" sz="1100">
                <a:solidFill>
                  <a:srgbClr val="37474F"/>
                </a:solidFill>
                <a:highlight>
                  <a:srgbClr val="F7F7F7"/>
                </a:highlight>
                <a:latin typeface="Roboto Mono"/>
                <a:ea typeface="Roboto Mono"/>
                <a:cs typeface="Roboto Mono"/>
                <a:sym typeface="Roboto Mono"/>
              </a:rPr>
              <a:t>RecyclerView</a:t>
            </a:r>
            <a:r>
              <a:rPr lang="id" sz="1200">
                <a:solidFill>
                  <a:srgbClr val="212121"/>
                </a:solidFill>
                <a:latin typeface="Roboto"/>
                <a:ea typeface="Roboto"/>
                <a:cs typeface="Roboto"/>
                <a:sym typeface="Roboto"/>
              </a:rPr>
              <a:t> list using the Paging library </a:t>
            </a:r>
            <a:r>
              <a:rPr b="1" lang="id" sz="1200">
                <a:solidFill>
                  <a:srgbClr val="FF0000"/>
                </a:solidFill>
                <a:latin typeface="Roboto"/>
                <a:ea typeface="Roboto"/>
                <a:cs typeface="Roboto"/>
                <a:sym typeface="Roboto"/>
              </a:rPr>
              <a:t>(Android Jetpack Pro)</a:t>
            </a:r>
            <a:endParaRPr b="1" sz="1200">
              <a:solidFill>
                <a:srgbClr val="FF0000"/>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Know how to implement menu-based navigation </a:t>
            </a:r>
            <a:r>
              <a:rPr b="1" lang="id" sz="1200">
                <a:solidFill>
                  <a:srgbClr val="FF0000"/>
                </a:solidFill>
                <a:latin typeface="Roboto"/>
                <a:ea typeface="Roboto"/>
                <a:cs typeface="Roboto"/>
                <a:sym typeface="Roboto"/>
              </a:rPr>
              <a:t>(MADE)</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how to implement drawer navigation </a:t>
            </a:r>
            <a:r>
              <a:rPr b="1" lang="id" sz="1200">
                <a:solidFill>
                  <a:srgbClr val="FF0000"/>
                </a:solidFill>
                <a:latin typeface="Roboto"/>
                <a:ea typeface="Roboto"/>
                <a:cs typeface="Roboto"/>
                <a:sym typeface="Roboto"/>
              </a:rPr>
              <a:t>(MADE)</a:t>
            </a:r>
            <a:endParaRPr sz="1200">
              <a:solidFill>
                <a:srgbClr val="212121"/>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12121"/>
              </a:solidFill>
              <a:uFill>
                <a:noFill/>
              </a:uFill>
              <a:latin typeface="Roboto"/>
              <a:ea typeface="Roboto"/>
              <a:cs typeface="Roboto"/>
              <a:sym typeface="Roboto"/>
              <a:hlinkClick r:id="rId3"/>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id" sz="3000">
                <a:solidFill>
                  <a:srgbClr val="414141"/>
                </a:solidFill>
                <a:latin typeface="Roboto"/>
                <a:ea typeface="Roboto"/>
                <a:cs typeface="Roboto"/>
                <a:sym typeface="Roboto"/>
              </a:rPr>
              <a:t>Android Jetpack Components</a:t>
            </a:r>
            <a:endParaRPr sz="3000">
              <a:solidFill>
                <a:srgbClr val="000000"/>
              </a:solidFill>
              <a:latin typeface="Roboto"/>
              <a:ea typeface="Roboto"/>
              <a:cs typeface="Roboto"/>
              <a:sym typeface="Roboto"/>
            </a:endParaRPr>
          </a:p>
        </p:txBody>
      </p:sp>
      <p:pic>
        <p:nvPicPr>
          <p:cNvPr id="142" name="Google Shape;142;p20"/>
          <p:cNvPicPr preferRelativeResize="0"/>
          <p:nvPr/>
        </p:nvPicPr>
        <p:blipFill>
          <a:blip r:embed="rId3">
            <a:alphaModFix/>
          </a:blip>
          <a:stretch>
            <a:fillRect/>
          </a:stretch>
        </p:blipFill>
        <p:spPr>
          <a:xfrm>
            <a:off x="838200" y="2742600"/>
            <a:ext cx="2857500" cy="1000125"/>
          </a:xfrm>
          <a:prstGeom prst="rect">
            <a:avLst/>
          </a:prstGeom>
          <a:noFill/>
          <a:ln>
            <a:noFill/>
          </a:ln>
        </p:spPr>
      </p:pic>
      <p:sp>
        <p:nvSpPr>
          <p:cNvPr id="143" name="Google Shape;143;p20"/>
          <p:cNvSpPr txBox="1"/>
          <p:nvPr>
            <p:ph idx="1" type="body"/>
          </p:nvPr>
        </p:nvSpPr>
        <p:spPr>
          <a:xfrm>
            <a:off x="729450" y="2070750"/>
            <a:ext cx="1773000" cy="5352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1500"/>
              </a:spcAft>
              <a:buClr>
                <a:srgbClr val="000000"/>
              </a:buClr>
              <a:buSzPts val="1100"/>
              <a:buFont typeface="Arial"/>
              <a:buNone/>
            </a:pPr>
            <a:r>
              <a:rPr lang="id" sz="2400">
                <a:solidFill>
                  <a:srgbClr val="414141"/>
                </a:solidFill>
                <a:latin typeface="Roboto"/>
                <a:ea typeface="Roboto"/>
                <a:cs typeface="Roboto"/>
                <a:sym typeface="Roboto"/>
              </a:rPr>
              <a:t>Foundation</a:t>
            </a:r>
            <a:endParaRPr sz="2400">
              <a:solidFill>
                <a:srgbClr val="414141"/>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92"/>
          <p:cNvSpPr txBox="1"/>
          <p:nvPr>
            <p:ph type="title"/>
          </p:nvPr>
        </p:nvSpPr>
        <p:spPr>
          <a:xfrm>
            <a:off x="7011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2400">
                <a:solidFill>
                  <a:srgbClr val="212121"/>
                </a:solidFill>
                <a:latin typeface="Arial"/>
                <a:ea typeface="Arial"/>
                <a:cs typeface="Arial"/>
                <a:sym typeface="Arial"/>
              </a:rPr>
              <a:t>Data Management</a:t>
            </a:r>
            <a:endParaRPr b="0" sz="3000">
              <a:solidFill>
                <a:srgbClr val="414141"/>
              </a:solidFill>
              <a:latin typeface="Roboto"/>
              <a:ea typeface="Roboto"/>
              <a:cs typeface="Roboto"/>
              <a:sym typeface="Roboto"/>
            </a:endParaRPr>
          </a:p>
        </p:txBody>
      </p:sp>
      <p:sp>
        <p:nvSpPr>
          <p:cNvPr id="690" name="Google Shape;690;p92"/>
          <p:cNvSpPr txBox="1"/>
          <p:nvPr/>
        </p:nvSpPr>
        <p:spPr>
          <a:xfrm>
            <a:off x="701150" y="1747725"/>
            <a:ext cx="74775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12121"/>
                </a:solidFill>
                <a:latin typeface="Roboto"/>
                <a:ea typeface="Roboto"/>
                <a:cs typeface="Roboto"/>
                <a:sym typeface="Roboto"/>
              </a:rPr>
              <a:t>To prepare for the AAD certification exam, Android developers should:</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how to define data using Room entities </a:t>
            </a:r>
            <a:r>
              <a:rPr b="1" lang="id" sz="1200">
                <a:solidFill>
                  <a:srgbClr val="FF0000"/>
                </a:solidFill>
                <a:latin typeface="Roboto"/>
                <a:ea typeface="Roboto"/>
                <a:cs typeface="Roboto"/>
                <a:sym typeface="Roboto"/>
              </a:rPr>
              <a:t>(Android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access </a:t>
            </a:r>
            <a:r>
              <a:rPr lang="id" sz="1100">
                <a:solidFill>
                  <a:srgbClr val="37474F"/>
                </a:solidFill>
                <a:highlight>
                  <a:srgbClr val="F7F7F7"/>
                </a:highlight>
                <a:latin typeface="Roboto Mono"/>
                <a:ea typeface="Roboto Mono"/>
                <a:cs typeface="Roboto Mono"/>
                <a:sym typeface="Roboto Mono"/>
              </a:rPr>
              <a:t>Room</a:t>
            </a:r>
            <a:r>
              <a:rPr lang="id" sz="1200">
                <a:solidFill>
                  <a:srgbClr val="212121"/>
                </a:solidFill>
                <a:latin typeface="Roboto"/>
                <a:ea typeface="Roboto"/>
                <a:cs typeface="Roboto"/>
                <a:sym typeface="Roboto"/>
              </a:rPr>
              <a:t> database with data access object (DAO)</a:t>
            </a:r>
            <a:r>
              <a:rPr lang="id" sz="1200">
                <a:solidFill>
                  <a:srgbClr val="212121"/>
                </a:solidFill>
                <a:latin typeface="Roboto"/>
                <a:ea typeface="Roboto"/>
                <a:cs typeface="Roboto"/>
                <a:sym typeface="Roboto"/>
              </a:rPr>
              <a:t> </a:t>
            </a:r>
            <a:r>
              <a:rPr b="1" lang="id" sz="1200">
                <a:solidFill>
                  <a:srgbClr val="FF0000"/>
                </a:solidFill>
                <a:latin typeface="Roboto"/>
                <a:ea typeface="Roboto"/>
                <a:cs typeface="Roboto"/>
                <a:sym typeface="Roboto"/>
              </a:rPr>
              <a:t>(Android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Know how to observe and respond to changing data using </a:t>
            </a:r>
            <a:r>
              <a:rPr lang="id" sz="1100">
                <a:solidFill>
                  <a:srgbClr val="37474F"/>
                </a:solidFill>
                <a:highlight>
                  <a:srgbClr val="F7F7F7"/>
                </a:highlight>
                <a:latin typeface="Roboto Mono"/>
                <a:ea typeface="Roboto Mono"/>
                <a:cs typeface="Roboto Mono"/>
                <a:sym typeface="Roboto Mono"/>
              </a:rPr>
              <a:t>LiveData</a:t>
            </a:r>
            <a:r>
              <a:rPr lang="id" sz="1200">
                <a:solidFill>
                  <a:srgbClr val="212121"/>
                </a:solidFill>
                <a:latin typeface="Roboto"/>
                <a:ea typeface="Roboto"/>
                <a:cs typeface="Roboto"/>
                <a:sym typeface="Roboto"/>
              </a:rPr>
              <a:t> </a:t>
            </a:r>
            <a:r>
              <a:rPr b="1" lang="id" sz="1200">
                <a:solidFill>
                  <a:srgbClr val="FF0000"/>
                </a:solidFill>
                <a:latin typeface="Roboto"/>
                <a:ea typeface="Roboto"/>
                <a:cs typeface="Roboto"/>
                <a:sym typeface="Roboto"/>
              </a:rPr>
              <a:t>(Android Jetpack Pro)</a:t>
            </a:r>
            <a:endParaRPr sz="1100">
              <a:solidFill>
                <a:srgbClr val="37474F"/>
              </a:solidFill>
              <a:highlight>
                <a:srgbClr val="F7F7F7"/>
              </a:highlight>
              <a:latin typeface="Roboto Mono"/>
              <a:ea typeface="Roboto Mono"/>
              <a:cs typeface="Roboto Mono"/>
              <a:sym typeface="Roboto Mon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how to use a Repository to mediate data operations</a:t>
            </a:r>
            <a:r>
              <a:rPr lang="id" sz="1200">
                <a:solidFill>
                  <a:srgbClr val="212121"/>
                </a:solidFill>
                <a:latin typeface="Roboto"/>
                <a:ea typeface="Roboto"/>
                <a:cs typeface="Roboto"/>
                <a:sym typeface="Roboto"/>
              </a:rPr>
              <a:t> </a:t>
            </a:r>
            <a:r>
              <a:rPr b="1" lang="id" sz="1200">
                <a:solidFill>
                  <a:srgbClr val="FF0000"/>
                </a:solidFill>
                <a:latin typeface="Roboto"/>
                <a:ea typeface="Roboto"/>
                <a:cs typeface="Roboto"/>
                <a:sym typeface="Roboto"/>
              </a:rPr>
              <a:t>(Android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read and parse raw resources or asset files </a:t>
            </a:r>
            <a:r>
              <a:rPr lang="id" sz="1200">
                <a:solidFill>
                  <a:srgbClr val="212121"/>
                </a:solidFill>
                <a:latin typeface="Roboto"/>
                <a:ea typeface="Roboto"/>
                <a:cs typeface="Roboto"/>
                <a:sym typeface="Roboto"/>
              </a:rPr>
              <a:t> </a:t>
            </a:r>
            <a:r>
              <a:rPr b="1" lang="id" sz="1200">
                <a:solidFill>
                  <a:srgbClr val="FF0000"/>
                </a:solidFill>
                <a:latin typeface="Roboto"/>
                <a:ea typeface="Roboto"/>
                <a:cs typeface="Roboto"/>
                <a:sym typeface="Roboto"/>
              </a:rPr>
              <a:t>(MADE dan 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create persistent Preference data from user input </a:t>
            </a:r>
            <a:r>
              <a:rPr lang="id" sz="1200">
                <a:solidFill>
                  <a:srgbClr val="212121"/>
                </a:solidFill>
                <a:latin typeface="Roboto"/>
                <a:ea typeface="Roboto"/>
                <a:cs typeface="Roboto"/>
                <a:sym typeface="Roboto"/>
              </a:rPr>
              <a:t> </a:t>
            </a:r>
            <a:r>
              <a:rPr b="1" lang="id" sz="1200">
                <a:solidFill>
                  <a:srgbClr val="FF0000"/>
                </a:solidFill>
                <a:latin typeface="Roboto"/>
                <a:ea typeface="Roboto"/>
                <a:cs typeface="Roboto"/>
                <a:sym typeface="Roboto"/>
              </a:rPr>
              <a:t>(MADE)</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how to change the behavior of the app based on user preferences </a:t>
            </a:r>
            <a:r>
              <a:rPr b="1" lang="id" sz="1200">
                <a:solidFill>
                  <a:srgbClr val="FF0000"/>
                </a:solidFill>
                <a:latin typeface="Roboto"/>
                <a:ea typeface="Roboto"/>
                <a:cs typeface="Roboto"/>
                <a:sym typeface="Roboto"/>
              </a:rPr>
              <a:t>(MADE)</a:t>
            </a:r>
            <a:endParaRPr b="1"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12121"/>
              </a:solidFill>
              <a:uFill>
                <a:noFill/>
              </a:uFill>
              <a:latin typeface="Roboto"/>
              <a:ea typeface="Roboto"/>
              <a:cs typeface="Roboto"/>
              <a:sym typeface="Roboto"/>
              <a:hlinkClick r:id="rId3"/>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3"/>
          <p:cNvSpPr txBox="1"/>
          <p:nvPr>
            <p:ph type="title"/>
          </p:nvPr>
        </p:nvSpPr>
        <p:spPr>
          <a:xfrm>
            <a:off x="7011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2400">
                <a:solidFill>
                  <a:srgbClr val="212121"/>
                </a:solidFill>
                <a:latin typeface="Arial"/>
                <a:ea typeface="Arial"/>
                <a:cs typeface="Arial"/>
                <a:sym typeface="Arial"/>
              </a:rPr>
              <a:t>Debugging</a:t>
            </a:r>
            <a:endParaRPr b="0" sz="3000">
              <a:solidFill>
                <a:srgbClr val="414141"/>
              </a:solidFill>
              <a:latin typeface="Roboto"/>
              <a:ea typeface="Roboto"/>
              <a:cs typeface="Roboto"/>
              <a:sym typeface="Roboto"/>
            </a:endParaRPr>
          </a:p>
        </p:txBody>
      </p:sp>
      <p:sp>
        <p:nvSpPr>
          <p:cNvPr id="696" name="Google Shape;696;p93"/>
          <p:cNvSpPr txBox="1"/>
          <p:nvPr/>
        </p:nvSpPr>
        <p:spPr>
          <a:xfrm>
            <a:off x="701150" y="1747725"/>
            <a:ext cx="83949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12121"/>
                </a:solidFill>
                <a:latin typeface="Roboto"/>
                <a:ea typeface="Roboto"/>
                <a:cs typeface="Roboto"/>
                <a:sym typeface="Roboto"/>
              </a:rPr>
              <a:t>To prepare for the AAD certification exam, Android developers should:</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the basic debugging techniques available in Android Studio </a:t>
            </a:r>
            <a:r>
              <a:rPr b="1" lang="id" sz="1200">
                <a:solidFill>
                  <a:srgbClr val="FF0000"/>
                </a:solidFill>
                <a:latin typeface="Roboto"/>
                <a:ea typeface="Roboto"/>
                <a:cs typeface="Roboto"/>
                <a:sym typeface="Roboto"/>
              </a:rPr>
              <a:t>(MADE dan 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Know how to debug and fix issues with an app's functional behavior and usability </a:t>
            </a:r>
            <a:r>
              <a:rPr b="1" lang="id" sz="1200">
                <a:solidFill>
                  <a:srgbClr val="FF0000"/>
                </a:solidFill>
                <a:latin typeface="Roboto"/>
                <a:ea typeface="Roboto"/>
                <a:cs typeface="Roboto"/>
                <a:sym typeface="Roboto"/>
              </a:rPr>
              <a:t>(MADE dan 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use the System Log to output debug information </a:t>
            </a:r>
            <a:r>
              <a:rPr b="1" lang="id" sz="1200">
                <a:solidFill>
                  <a:srgbClr val="FF0000"/>
                </a:solidFill>
                <a:latin typeface="Roboto"/>
                <a:ea typeface="Roboto"/>
                <a:cs typeface="Roboto"/>
                <a:sym typeface="Roboto"/>
              </a:rPr>
              <a:t>(MADE dan 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how to use breakpoints in Android Studio </a:t>
            </a:r>
            <a:r>
              <a:rPr b="1" lang="id" sz="1200">
                <a:solidFill>
                  <a:srgbClr val="FF0000"/>
                </a:solidFill>
                <a:latin typeface="Roboto"/>
                <a:ea typeface="Roboto"/>
                <a:cs typeface="Roboto"/>
                <a:sym typeface="Roboto"/>
              </a:rPr>
              <a:t>(MADE dan 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Know how to inspect variables using Android Studio </a:t>
            </a:r>
            <a:r>
              <a:rPr b="1" lang="id" sz="1200">
                <a:solidFill>
                  <a:srgbClr val="FF0000"/>
                </a:solidFill>
                <a:latin typeface="Roboto"/>
                <a:ea typeface="Roboto"/>
                <a:cs typeface="Roboto"/>
                <a:sym typeface="Roboto"/>
              </a:rPr>
              <a:t>(MADE dan Android Jetpack Pro)</a:t>
            </a:r>
            <a:endParaRPr b="1"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12121"/>
              </a:solidFill>
              <a:uFill>
                <a:noFill/>
              </a:uFill>
              <a:latin typeface="Roboto"/>
              <a:ea typeface="Roboto"/>
              <a:cs typeface="Roboto"/>
              <a:sym typeface="Roboto"/>
              <a:hlinkClick r:id="rId3"/>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4"/>
          <p:cNvSpPr txBox="1"/>
          <p:nvPr>
            <p:ph type="title"/>
          </p:nvPr>
        </p:nvSpPr>
        <p:spPr>
          <a:xfrm>
            <a:off x="7011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1500"/>
              </a:spcAft>
              <a:buNone/>
            </a:pPr>
            <a:r>
              <a:rPr b="0" lang="id" sz="2400">
                <a:solidFill>
                  <a:srgbClr val="212121"/>
                </a:solidFill>
                <a:latin typeface="Arial"/>
                <a:ea typeface="Arial"/>
                <a:cs typeface="Arial"/>
                <a:sym typeface="Arial"/>
              </a:rPr>
              <a:t>Testing</a:t>
            </a:r>
            <a:endParaRPr b="0" sz="3000">
              <a:solidFill>
                <a:srgbClr val="414141"/>
              </a:solidFill>
              <a:latin typeface="Roboto"/>
              <a:ea typeface="Roboto"/>
              <a:cs typeface="Roboto"/>
              <a:sym typeface="Roboto"/>
            </a:endParaRPr>
          </a:p>
        </p:txBody>
      </p:sp>
      <p:sp>
        <p:nvSpPr>
          <p:cNvPr id="702" name="Google Shape;702;p94"/>
          <p:cNvSpPr txBox="1"/>
          <p:nvPr/>
        </p:nvSpPr>
        <p:spPr>
          <a:xfrm>
            <a:off x="701150" y="1747725"/>
            <a:ext cx="74775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200">
                <a:solidFill>
                  <a:srgbClr val="212121"/>
                </a:solidFill>
                <a:latin typeface="Roboto"/>
                <a:ea typeface="Roboto"/>
                <a:cs typeface="Roboto"/>
                <a:sym typeface="Roboto"/>
              </a:rPr>
              <a:t>To prepare for the AAD certification exam, Android developers should:</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Thoroughly understand the fundamentals of testing </a:t>
            </a:r>
            <a:r>
              <a:rPr b="1" lang="id" sz="1200">
                <a:solidFill>
                  <a:srgbClr val="FF0000"/>
                </a:solidFill>
                <a:latin typeface="Roboto"/>
                <a:ea typeface="Roboto"/>
                <a:cs typeface="Roboto"/>
                <a:sym typeface="Roboto"/>
              </a:rPr>
              <a:t>(MADE dan Android Jetpack Pro)</a:t>
            </a:r>
            <a:endParaRPr b="1" sz="1200">
              <a:solidFill>
                <a:srgbClr val="FF0000"/>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Be able to write useful local JUnit tests </a:t>
            </a:r>
            <a:r>
              <a:rPr b="1" lang="id" sz="1200">
                <a:solidFill>
                  <a:srgbClr val="FF0000"/>
                </a:solidFill>
                <a:latin typeface="Roboto"/>
                <a:ea typeface="Roboto"/>
                <a:cs typeface="Roboto"/>
                <a:sym typeface="Roboto"/>
              </a:rPr>
              <a:t>(MADE dan 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Understand the Espresso UI test framework </a:t>
            </a:r>
            <a:r>
              <a:rPr b="1" lang="id" sz="1200">
                <a:solidFill>
                  <a:srgbClr val="FF0000"/>
                </a:solidFill>
                <a:latin typeface="Roboto"/>
                <a:ea typeface="Roboto"/>
                <a:cs typeface="Roboto"/>
                <a:sym typeface="Roboto"/>
              </a:rPr>
              <a:t>(MADE dan Android Jetpack Pro)</a:t>
            </a:r>
            <a:endParaRPr sz="1200">
              <a:solidFill>
                <a:srgbClr val="212121"/>
              </a:solidFill>
              <a:latin typeface="Roboto"/>
              <a:ea typeface="Roboto"/>
              <a:cs typeface="Roboto"/>
              <a:sym typeface="Roboto"/>
            </a:endParaRPr>
          </a:p>
          <a:p>
            <a:pPr indent="-304800" lvl="0" marL="360000" rtl="0" algn="l">
              <a:lnSpc>
                <a:spcPct val="150000"/>
              </a:lnSpc>
              <a:spcBef>
                <a:spcPts val="0"/>
              </a:spcBef>
              <a:spcAft>
                <a:spcPts val="0"/>
              </a:spcAft>
              <a:buClr>
                <a:srgbClr val="212121"/>
              </a:buClr>
              <a:buSzPts val="1200"/>
              <a:buFont typeface="Roboto"/>
              <a:buChar char="●"/>
            </a:pPr>
            <a:r>
              <a:rPr lang="id" sz="1200">
                <a:solidFill>
                  <a:srgbClr val="212121"/>
                </a:solidFill>
                <a:latin typeface="Roboto"/>
                <a:ea typeface="Roboto"/>
                <a:cs typeface="Roboto"/>
                <a:sym typeface="Roboto"/>
              </a:rPr>
              <a:t>Know how to write useful automated Android tests </a:t>
            </a:r>
            <a:r>
              <a:rPr b="1" lang="id" sz="1200">
                <a:solidFill>
                  <a:srgbClr val="FF0000"/>
                </a:solidFill>
                <a:latin typeface="Roboto"/>
                <a:ea typeface="Roboto"/>
                <a:cs typeface="Roboto"/>
                <a:sym typeface="Roboto"/>
              </a:rPr>
              <a:t>(MADE dan Android Jetpack Pro)</a:t>
            </a:r>
            <a:endParaRPr sz="1200">
              <a:solidFill>
                <a:srgbClr val="212121"/>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12121"/>
              </a:solidFill>
              <a:uFill>
                <a:noFill/>
              </a:uFill>
              <a:latin typeface="Roboto"/>
              <a:ea typeface="Roboto"/>
              <a:cs typeface="Roboto"/>
              <a:sym typeface="Roboto"/>
              <a:hlinkClick r:id="rId3"/>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pic>
        <p:nvPicPr>
          <p:cNvPr id="707" name="Google Shape;707;p95"/>
          <p:cNvPicPr preferRelativeResize="0"/>
          <p:nvPr/>
        </p:nvPicPr>
        <p:blipFill>
          <a:blip r:embed="rId3">
            <a:alphaModFix/>
          </a:blip>
          <a:stretch>
            <a:fillRect/>
          </a:stretch>
        </p:blipFill>
        <p:spPr>
          <a:xfrm>
            <a:off x="501375" y="1577975"/>
            <a:ext cx="1766929" cy="1766929"/>
          </a:xfrm>
          <a:prstGeom prst="rect">
            <a:avLst/>
          </a:prstGeom>
          <a:noFill/>
          <a:ln>
            <a:noFill/>
          </a:ln>
        </p:spPr>
      </p:pic>
      <p:pic>
        <p:nvPicPr>
          <p:cNvPr id="708" name="Google Shape;708;p95"/>
          <p:cNvPicPr preferRelativeResize="0"/>
          <p:nvPr/>
        </p:nvPicPr>
        <p:blipFill>
          <a:blip r:embed="rId4">
            <a:alphaModFix/>
          </a:blip>
          <a:stretch>
            <a:fillRect/>
          </a:stretch>
        </p:blipFill>
        <p:spPr>
          <a:xfrm>
            <a:off x="2519300" y="2962488"/>
            <a:ext cx="1766925" cy="1766925"/>
          </a:xfrm>
          <a:prstGeom prst="rect">
            <a:avLst/>
          </a:prstGeom>
          <a:noFill/>
          <a:ln>
            <a:noFill/>
          </a:ln>
        </p:spPr>
      </p:pic>
      <p:pic>
        <p:nvPicPr>
          <p:cNvPr id="709" name="Google Shape;709;p95"/>
          <p:cNvPicPr preferRelativeResize="0"/>
          <p:nvPr/>
        </p:nvPicPr>
        <p:blipFill>
          <a:blip r:embed="rId5">
            <a:alphaModFix/>
          </a:blip>
          <a:stretch>
            <a:fillRect/>
          </a:stretch>
        </p:blipFill>
        <p:spPr>
          <a:xfrm>
            <a:off x="5900400" y="2642024"/>
            <a:ext cx="2632725" cy="1902150"/>
          </a:xfrm>
          <a:prstGeom prst="rect">
            <a:avLst/>
          </a:prstGeom>
          <a:noFill/>
          <a:ln>
            <a:noFill/>
          </a:ln>
        </p:spPr>
      </p:pic>
      <p:pic>
        <p:nvPicPr>
          <p:cNvPr id="710" name="Google Shape;710;p95"/>
          <p:cNvPicPr preferRelativeResize="0"/>
          <p:nvPr/>
        </p:nvPicPr>
        <p:blipFill rotWithShape="1">
          <a:blip r:embed="rId6">
            <a:alphaModFix/>
          </a:blip>
          <a:srcRect b="29751" l="31620" r="28942" t="7217"/>
          <a:stretch/>
        </p:blipFill>
        <p:spPr>
          <a:xfrm>
            <a:off x="4248375" y="1142400"/>
            <a:ext cx="1841700" cy="1820100"/>
          </a:xfrm>
          <a:prstGeom prst="ellipse">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96"/>
          <p:cNvSpPr txBox="1"/>
          <p:nvPr>
            <p:ph type="title"/>
          </p:nvPr>
        </p:nvSpPr>
        <p:spPr>
          <a:xfrm>
            <a:off x="729450" y="1318650"/>
            <a:ext cx="7688700" cy="1077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Font typeface="Calibri"/>
              <a:buNone/>
            </a:pPr>
            <a:r>
              <a:rPr b="0" lang="id" sz="3300">
                <a:solidFill>
                  <a:srgbClr val="000000"/>
                </a:solidFill>
                <a:latin typeface="Roboto"/>
                <a:ea typeface="Roboto"/>
                <a:cs typeface="Roboto"/>
                <a:sym typeface="Roboto"/>
              </a:rPr>
              <a:t>Thank you</a:t>
            </a:r>
            <a:endParaRPr b="0" sz="3300">
              <a:solidFill>
                <a:srgbClr val="000000"/>
              </a:solidFill>
              <a:latin typeface="Roboto"/>
              <a:ea typeface="Roboto"/>
              <a:cs typeface="Roboto"/>
              <a:sym typeface="Roboto"/>
            </a:endParaRPr>
          </a:p>
          <a:p>
            <a:pPr indent="0" lvl="0" marL="0" rtl="0" algn="l">
              <a:lnSpc>
                <a:spcPct val="90000"/>
              </a:lnSpc>
              <a:spcBef>
                <a:spcPts val="0"/>
              </a:spcBef>
              <a:spcAft>
                <a:spcPts val="0"/>
              </a:spcAft>
              <a:buNone/>
            </a:pPr>
            <a:r>
              <a:t/>
            </a:r>
            <a:endParaRPr b="0" sz="2400">
              <a:solidFill>
                <a:srgbClr val="000000"/>
              </a:solidFill>
              <a:latin typeface="Roboto"/>
              <a:ea typeface="Roboto"/>
              <a:cs typeface="Roboto"/>
              <a:sym typeface="Roboto"/>
            </a:endParaRPr>
          </a:p>
        </p:txBody>
      </p:sp>
      <p:pic>
        <p:nvPicPr>
          <p:cNvPr id="716" name="Google Shape;716;p96"/>
          <p:cNvPicPr preferRelativeResize="0"/>
          <p:nvPr/>
        </p:nvPicPr>
        <p:blipFill>
          <a:blip r:embed="rId3">
            <a:alphaModFix/>
          </a:blip>
          <a:stretch>
            <a:fillRect/>
          </a:stretch>
        </p:blipFill>
        <p:spPr>
          <a:xfrm>
            <a:off x="7299050" y="4554890"/>
            <a:ext cx="1680400" cy="425400"/>
          </a:xfrm>
          <a:prstGeom prst="rect">
            <a:avLst/>
          </a:prstGeom>
          <a:noFill/>
          <a:ln>
            <a:noFill/>
          </a:ln>
        </p:spPr>
      </p:pic>
      <p:pic>
        <p:nvPicPr>
          <p:cNvPr id="717" name="Google Shape;717;p96"/>
          <p:cNvPicPr preferRelativeResize="0"/>
          <p:nvPr/>
        </p:nvPicPr>
        <p:blipFill>
          <a:blip r:embed="rId4">
            <a:alphaModFix/>
          </a:blip>
          <a:stretch>
            <a:fillRect/>
          </a:stretch>
        </p:blipFill>
        <p:spPr>
          <a:xfrm>
            <a:off x="729450" y="2034050"/>
            <a:ext cx="4390525" cy="2812675"/>
          </a:xfrm>
          <a:prstGeom prst="rect">
            <a:avLst/>
          </a:prstGeom>
          <a:noFill/>
          <a:ln>
            <a:noFill/>
          </a:ln>
        </p:spPr>
      </p:pic>
      <p:sp>
        <p:nvSpPr>
          <p:cNvPr id="718" name="Google Shape;718;p96"/>
          <p:cNvSpPr txBox="1"/>
          <p:nvPr>
            <p:ph type="title"/>
          </p:nvPr>
        </p:nvSpPr>
        <p:spPr>
          <a:xfrm>
            <a:off x="6142975" y="2034050"/>
            <a:ext cx="7688700" cy="1077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id" sz="1800">
                <a:solidFill>
                  <a:srgbClr val="000000"/>
                </a:solidFill>
                <a:latin typeface="Roboto"/>
                <a:ea typeface="Roboto"/>
                <a:cs typeface="Roboto"/>
                <a:sym typeface="Roboto"/>
              </a:rPr>
              <a:t>Gilang Ramadhan</a:t>
            </a:r>
            <a:endParaRPr b="0" sz="1800">
              <a:solidFill>
                <a:srgbClr val="000000"/>
              </a:solidFill>
              <a:latin typeface="Roboto"/>
              <a:ea typeface="Roboto"/>
              <a:cs typeface="Roboto"/>
              <a:sym typeface="Roboto"/>
            </a:endParaRPr>
          </a:p>
          <a:p>
            <a:pPr indent="0" lvl="0" marL="0" rtl="0" algn="l">
              <a:lnSpc>
                <a:spcPct val="150000"/>
              </a:lnSpc>
              <a:spcBef>
                <a:spcPts val="0"/>
              </a:spcBef>
              <a:spcAft>
                <a:spcPts val="0"/>
              </a:spcAft>
              <a:buNone/>
            </a:pPr>
            <a:r>
              <a:rPr b="0" lang="id" sz="1800">
                <a:solidFill>
                  <a:srgbClr val="000000"/>
                </a:solidFill>
                <a:latin typeface="Roboto"/>
                <a:ea typeface="Roboto"/>
                <a:cs typeface="Roboto"/>
                <a:sym typeface="Roboto"/>
              </a:rPr>
              <a:t>+6281904996393</a:t>
            </a:r>
            <a:endParaRPr b="0" sz="1800">
              <a:solidFill>
                <a:srgbClr val="000000"/>
              </a:solidFill>
              <a:latin typeface="Roboto"/>
              <a:ea typeface="Roboto"/>
              <a:cs typeface="Roboto"/>
              <a:sym typeface="Roboto"/>
            </a:endParaRPr>
          </a:p>
          <a:p>
            <a:pPr indent="0" lvl="0" marL="0" rtl="0" algn="l">
              <a:lnSpc>
                <a:spcPct val="150000"/>
              </a:lnSpc>
              <a:spcBef>
                <a:spcPts val="0"/>
              </a:spcBef>
              <a:spcAft>
                <a:spcPts val="0"/>
              </a:spcAft>
              <a:buNone/>
            </a:pPr>
            <a:r>
              <a:rPr b="0" lang="id" sz="1800">
                <a:solidFill>
                  <a:srgbClr val="000000"/>
                </a:solidFill>
                <a:latin typeface="Roboto"/>
                <a:ea typeface="Roboto"/>
                <a:cs typeface="Roboto"/>
                <a:sym typeface="Roboto"/>
              </a:rPr>
              <a:t>gilang@dicoding.com</a:t>
            </a:r>
            <a:endParaRPr b="0" sz="1800">
              <a:solidFill>
                <a:srgbClr val="000000"/>
              </a:solidFill>
              <a:latin typeface="Roboto"/>
              <a:ea typeface="Roboto"/>
              <a:cs typeface="Roboto"/>
              <a:sym typeface="Roboto"/>
            </a:endParaRPr>
          </a:p>
        </p:txBody>
      </p:sp>
      <p:pic>
        <p:nvPicPr>
          <p:cNvPr id="719" name="Google Shape;719;p96"/>
          <p:cNvPicPr preferRelativeResize="0"/>
          <p:nvPr/>
        </p:nvPicPr>
        <p:blipFill>
          <a:blip r:embed="rId5">
            <a:alphaModFix/>
          </a:blip>
          <a:stretch>
            <a:fillRect/>
          </a:stretch>
        </p:blipFill>
        <p:spPr>
          <a:xfrm>
            <a:off x="5717575" y="2905375"/>
            <a:ext cx="425400" cy="425400"/>
          </a:xfrm>
          <a:prstGeom prst="rect">
            <a:avLst/>
          </a:prstGeom>
          <a:noFill/>
          <a:ln>
            <a:noFill/>
          </a:ln>
        </p:spPr>
      </p:pic>
      <p:pic>
        <p:nvPicPr>
          <p:cNvPr id="720" name="Google Shape;720;p96"/>
          <p:cNvPicPr preferRelativeResize="0"/>
          <p:nvPr/>
        </p:nvPicPr>
        <p:blipFill>
          <a:blip r:embed="rId6">
            <a:alphaModFix/>
          </a:blip>
          <a:stretch>
            <a:fillRect/>
          </a:stretch>
        </p:blipFill>
        <p:spPr>
          <a:xfrm>
            <a:off x="5734288" y="2513400"/>
            <a:ext cx="391974" cy="391974"/>
          </a:xfrm>
          <a:prstGeom prst="rect">
            <a:avLst/>
          </a:prstGeom>
          <a:noFill/>
          <a:ln>
            <a:noFill/>
          </a:ln>
        </p:spPr>
      </p:pic>
      <p:pic>
        <p:nvPicPr>
          <p:cNvPr id="721" name="Google Shape;721;p96"/>
          <p:cNvPicPr preferRelativeResize="0"/>
          <p:nvPr/>
        </p:nvPicPr>
        <p:blipFill>
          <a:blip r:embed="rId7">
            <a:alphaModFix/>
          </a:blip>
          <a:stretch>
            <a:fillRect/>
          </a:stretch>
        </p:blipFill>
        <p:spPr>
          <a:xfrm>
            <a:off x="5717575" y="2034044"/>
            <a:ext cx="425400" cy="42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rgbClr val="000000"/>
              </a:buClr>
              <a:buSzPts val="1100"/>
              <a:buFont typeface="Arial"/>
              <a:buNone/>
            </a:pPr>
            <a:r>
              <a:rPr b="0" lang="id" sz="3000">
                <a:solidFill>
                  <a:srgbClr val="414141"/>
                </a:solidFill>
                <a:latin typeface="Roboto"/>
                <a:ea typeface="Roboto"/>
                <a:cs typeface="Roboto"/>
                <a:sym typeface="Roboto"/>
              </a:rPr>
              <a:t>Foundation - </a:t>
            </a:r>
            <a:r>
              <a:rPr b="0" lang="id" sz="3000">
                <a:solidFill>
                  <a:srgbClr val="000000"/>
                </a:solidFill>
                <a:latin typeface="Roboto"/>
                <a:ea typeface="Roboto"/>
                <a:cs typeface="Roboto"/>
                <a:sym typeface="Roboto"/>
              </a:rPr>
              <a:t>AppCompat</a:t>
            </a:r>
            <a:endParaRPr b="0" sz="3000">
              <a:solidFill>
                <a:srgbClr val="414141"/>
              </a:solidFill>
              <a:latin typeface="Roboto"/>
              <a:ea typeface="Roboto"/>
              <a:cs typeface="Roboto"/>
              <a:sym typeface="Roboto"/>
            </a:endParaRPr>
          </a:p>
          <a:p>
            <a:pPr indent="0" lvl="0" marL="0" rtl="0" algn="l">
              <a:lnSpc>
                <a:spcPct val="90000"/>
              </a:lnSpc>
              <a:spcBef>
                <a:spcPts val="1500"/>
              </a:spcBef>
              <a:spcAft>
                <a:spcPts val="0"/>
              </a:spcAft>
              <a:buNone/>
            </a:pPr>
            <a:r>
              <a:t/>
            </a:r>
            <a:endParaRPr sz="3000">
              <a:solidFill>
                <a:srgbClr val="000000"/>
              </a:solidFill>
              <a:latin typeface="Roboto"/>
              <a:ea typeface="Roboto"/>
              <a:cs typeface="Roboto"/>
              <a:sym typeface="Roboto"/>
            </a:endParaRPr>
          </a:p>
        </p:txBody>
      </p:sp>
      <p:sp>
        <p:nvSpPr>
          <p:cNvPr id="149" name="Google Shape;149;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b="1" lang="id" sz="1050">
                <a:solidFill>
                  <a:srgbClr val="202124"/>
                </a:solidFill>
                <a:highlight>
                  <a:srgbClr val="FFFFFF"/>
                </a:highlight>
                <a:latin typeface="Roboto Mono"/>
                <a:ea typeface="Roboto Mono"/>
                <a:cs typeface="Roboto Mono"/>
                <a:sym typeface="Roboto Mono"/>
              </a:rPr>
              <a:t>Before </a:t>
            </a:r>
            <a:r>
              <a:rPr lang="id" sz="1050">
                <a:solidFill>
                  <a:srgbClr val="202124"/>
                </a:solidFill>
                <a:highlight>
                  <a:srgbClr val="FFFFFF"/>
                </a:highlight>
                <a:latin typeface="Roboto Mono"/>
                <a:ea typeface="Roboto Mono"/>
                <a:cs typeface="Roboto Mono"/>
                <a:sym typeface="Roboto Mono"/>
              </a:rPr>
              <a:t>                                                                                 </a:t>
            </a:r>
            <a:r>
              <a:rPr b="1" lang="id" sz="1050">
                <a:solidFill>
                  <a:srgbClr val="202124"/>
                </a:solidFill>
                <a:highlight>
                  <a:srgbClr val="FFFFFF"/>
                </a:highlight>
                <a:latin typeface="Roboto Mono"/>
                <a:ea typeface="Roboto Mono"/>
                <a:cs typeface="Roboto Mono"/>
                <a:sym typeface="Roboto Mono"/>
              </a:rPr>
              <a:t>After</a:t>
            </a:r>
            <a:endParaRPr b="1" sz="1050">
              <a:solidFill>
                <a:srgbClr val="202124"/>
              </a:solidFill>
              <a:highlight>
                <a:srgbClr val="FFFFFF"/>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id" sz="1050">
                <a:solidFill>
                  <a:srgbClr val="202124"/>
                </a:solidFill>
                <a:highlight>
                  <a:srgbClr val="FFFFFF"/>
                </a:highlight>
                <a:latin typeface="Roboto Mono"/>
                <a:ea typeface="Roboto Mono"/>
                <a:cs typeface="Roboto Mono"/>
                <a:sym typeface="Roboto Mono"/>
              </a:rPr>
              <a:t>com.android.support:cardview-v7                              </a:t>
            </a:r>
            <a:r>
              <a:rPr b="1" lang="id" sz="1050">
                <a:solidFill>
                  <a:srgbClr val="202124"/>
                </a:solidFill>
                <a:highlight>
                  <a:srgbClr val="FFFFFF"/>
                </a:highlight>
                <a:latin typeface="Roboto Mono"/>
                <a:ea typeface="Roboto Mono"/>
                <a:cs typeface="Roboto Mono"/>
                <a:sym typeface="Roboto Mono"/>
              </a:rPr>
              <a:t>androidx</a:t>
            </a:r>
            <a:r>
              <a:rPr lang="id" sz="1050">
                <a:solidFill>
                  <a:srgbClr val="202124"/>
                </a:solidFill>
                <a:highlight>
                  <a:srgbClr val="FFFFFF"/>
                </a:highlight>
                <a:latin typeface="Roboto Mono"/>
                <a:ea typeface="Roboto Mono"/>
                <a:cs typeface="Roboto Mono"/>
                <a:sym typeface="Roboto Mono"/>
              </a:rPr>
              <a:t>.cardview:cardview:1.0.0</a:t>
            </a:r>
            <a:endParaRPr sz="1050">
              <a:solidFill>
                <a:srgbClr val="202124"/>
              </a:solidFill>
              <a:highlight>
                <a:srgbClr val="FFFFFF"/>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id" sz="1050">
                <a:solidFill>
                  <a:srgbClr val="202124"/>
                </a:solidFill>
                <a:highlight>
                  <a:srgbClr val="FFFFFF"/>
                </a:highlight>
                <a:latin typeface="Roboto Mono"/>
                <a:ea typeface="Roboto Mono"/>
                <a:cs typeface="Roboto Mono"/>
                <a:sym typeface="Roboto Mono"/>
              </a:rPr>
              <a:t>com.android.support:appcompat-v7                           </a:t>
            </a:r>
            <a:r>
              <a:rPr b="1" lang="id" sz="1050">
                <a:solidFill>
                  <a:srgbClr val="202124"/>
                </a:solidFill>
                <a:highlight>
                  <a:srgbClr val="FFFFFF"/>
                </a:highlight>
                <a:latin typeface="Roboto Mono"/>
                <a:ea typeface="Roboto Mono"/>
                <a:cs typeface="Roboto Mono"/>
                <a:sym typeface="Roboto Mono"/>
              </a:rPr>
              <a:t>androidx</a:t>
            </a:r>
            <a:r>
              <a:rPr lang="id" sz="1050">
                <a:solidFill>
                  <a:srgbClr val="202124"/>
                </a:solidFill>
                <a:highlight>
                  <a:srgbClr val="FFFFFF"/>
                </a:highlight>
                <a:latin typeface="Roboto Mono"/>
                <a:ea typeface="Roboto Mono"/>
                <a:cs typeface="Roboto Mono"/>
                <a:sym typeface="Roboto Mono"/>
              </a:rPr>
              <a:t>.appcompat:appcompat:1.0.0</a:t>
            </a:r>
            <a:endParaRPr sz="1050">
              <a:solidFill>
                <a:srgbClr val="202124"/>
              </a:solidFill>
              <a:highlight>
                <a:srgbClr val="FFFFFF"/>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id" sz="1050">
                <a:solidFill>
                  <a:srgbClr val="202124"/>
                </a:solidFill>
                <a:highlight>
                  <a:srgbClr val="FFFFFF"/>
                </a:highlight>
                <a:latin typeface="Roboto Mono"/>
                <a:ea typeface="Roboto Mono"/>
                <a:cs typeface="Roboto Mono"/>
                <a:sym typeface="Roboto Mono"/>
              </a:rPr>
              <a:t>com.android.support:recyclerview-v7                  </a:t>
            </a:r>
            <a:r>
              <a:rPr b="1" lang="id" sz="1050">
                <a:solidFill>
                  <a:srgbClr val="202124"/>
                </a:solidFill>
                <a:highlight>
                  <a:srgbClr val="FFFFFF"/>
                </a:highlight>
                <a:latin typeface="Roboto Mono"/>
                <a:ea typeface="Roboto Mono"/>
                <a:cs typeface="Roboto Mono"/>
                <a:sym typeface="Roboto Mono"/>
              </a:rPr>
              <a:t>androidx</a:t>
            </a:r>
            <a:r>
              <a:rPr lang="id" sz="1050">
                <a:solidFill>
                  <a:srgbClr val="202124"/>
                </a:solidFill>
                <a:highlight>
                  <a:srgbClr val="FFFFFF"/>
                </a:highlight>
                <a:latin typeface="Roboto Mono"/>
                <a:ea typeface="Roboto Mono"/>
                <a:cs typeface="Roboto Mono"/>
                <a:sym typeface="Roboto Mono"/>
              </a:rPr>
              <a:t>.recyclerview:recyclerview:1.0.0</a:t>
            </a:r>
            <a:endParaRPr sz="1050">
              <a:solidFill>
                <a:srgbClr val="202124"/>
              </a:solidFill>
              <a:highlight>
                <a:srgbClr val="FFFFFF"/>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id" sz="1050">
                <a:solidFill>
                  <a:srgbClr val="202124"/>
                </a:solidFill>
                <a:highlight>
                  <a:srgbClr val="FFFFFF"/>
                </a:highlight>
                <a:latin typeface="Roboto Mono"/>
                <a:ea typeface="Roboto Mono"/>
                <a:cs typeface="Roboto Mono"/>
                <a:sym typeface="Roboto Mono"/>
              </a:rPr>
              <a:t>android.arch.persistence.room:common                     </a:t>
            </a:r>
            <a:r>
              <a:rPr b="1" lang="id" sz="1050">
                <a:solidFill>
                  <a:srgbClr val="202124"/>
                </a:solidFill>
                <a:highlight>
                  <a:srgbClr val="FFFFFF"/>
                </a:highlight>
                <a:latin typeface="Roboto Mono"/>
                <a:ea typeface="Roboto Mono"/>
                <a:cs typeface="Roboto Mono"/>
                <a:sym typeface="Roboto Mono"/>
              </a:rPr>
              <a:t>androidx</a:t>
            </a:r>
            <a:r>
              <a:rPr lang="id" sz="1050">
                <a:solidFill>
                  <a:srgbClr val="202124"/>
                </a:solidFill>
                <a:highlight>
                  <a:srgbClr val="FFFFFF"/>
                </a:highlight>
                <a:latin typeface="Roboto Mono"/>
                <a:ea typeface="Roboto Mono"/>
                <a:cs typeface="Roboto Mono"/>
                <a:sym typeface="Roboto Mono"/>
              </a:rPr>
              <a:t>.room:room-common:2.0.0-rc01</a:t>
            </a:r>
            <a:endParaRPr sz="1050">
              <a:solidFill>
                <a:srgbClr val="202124"/>
              </a:solidFill>
              <a:highlight>
                <a:srgbClr val="FFFFFF"/>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id" sz="1050">
                <a:solidFill>
                  <a:srgbClr val="202124"/>
                </a:solidFill>
                <a:highlight>
                  <a:srgbClr val="FFFFFF"/>
                </a:highlight>
                <a:latin typeface="Roboto Mono"/>
                <a:ea typeface="Roboto Mono"/>
                <a:cs typeface="Roboto Mono"/>
                <a:sym typeface="Roboto Mono"/>
              </a:rPr>
              <a:t>android.arch.core:common                            </a:t>
            </a:r>
            <a:r>
              <a:rPr b="1" lang="id" sz="1050">
                <a:solidFill>
                  <a:srgbClr val="202124"/>
                </a:solidFill>
                <a:highlight>
                  <a:srgbClr val="FFFFFF"/>
                </a:highlight>
                <a:latin typeface="Roboto Mono"/>
                <a:ea typeface="Roboto Mono"/>
                <a:cs typeface="Roboto Mono"/>
                <a:sym typeface="Roboto Mono"/>
              </a:rPr>
              <a:t>androidx</a:t>
            </a:r>
            <a:r>
              <a:rPr lang="id" sz="1050">
                <a:solidFill>
                  <a:srgbClr val="202124"/>
                </a:solidFill>
                <a:highlight>
                  <a:srgbClr val="FFFFFF"/>
                </a:highlight>
                <a:latin typeface="Roboto Mono"/>
                <a:ea typeface="Roboto Mono"/>
                <a:cs typeface="Roboto Mono"/>
                <a:sym typeface="Roboto Mono"/>
              </a:rPr>
              <a:t>.arch.core:core-common:2.0.0-rc01</a:t>
            </a:r>
            <a:endParaRPr sz="1050">
              <a:solidFill>
                <a:srgbClr val="202124"/>
              </a:solidFill>
              <a:highlight>
                <a:srgbClr val="FFFFFF"/>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id" sz="1050">
                <a:solidFill>
                  <a:srgbClr val="202124"/>
                </a:solidFill>
                <a:highlight>
                  <a:srgbClr val="FFFFFF"/>
                </a:highlight>
                <a:latin typeface="Roboto Mono"/>
                <a:ea typeface="Roboto Mono"/>
                <a:cs typeface="Roboto Mono"/>
                <a:sym typeface="Roboto Mono"/>
              </a:rPr>
              <a:t>android.arch.core:core                                     </a:t>
            </a:r>
            <a:r>
              <a:rPr b="1" lang="id" sz="1050">
                <a:solidFill>
                  <a:srgbClr val="202124"/>
                </a:solidFill>
                <a:highlight>
                  <a:srgbClr val="FFFFFF"/>
                </a:highlight>
                <a:latin typeface="Roboto Mono"/>
                <a:ea typeface="Roboto Mono"/>
                <a:cs typeface="Roboto Mono"/>
                <a:sym typeface="Roboto Mono"/>
              </a:rPr>
              <a:t>androidx</a:t>
            </a:r>
            <a:r>
              <a:rPr lang="id" sz="1050">
                <a:solidFill>
                  <a:srgbClr val="202124"/>
                </a:solidFill>
                <a:highlight>
                  <a:srgbClr val="FFFFFF"/>
                </a:highlight>
                <a:latin typeface="Roboto Mono"/>
                <a:ea typeface="Roboto Mono"/>
                <a:cs typeface="Roboto Mono"/>
                <a:sym typeface="Roboto Mono"/>
              </a:rPr>
              <a:t>.arch.core:core:2.0.0-rc01</a:t>
            </a:r>
            <a:endParaRPr sz="1050">
              <a:solidFill>
                <a:srgbClr val="202124"/>
              </a:solidFill>
              <a:highlight>
                <a:srgbClr val="FFFFFF"/>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id" sz="1050">
                <a:solidFill>
                  <a:srgbClr val="202124"/>
                </a:solidFill>
                <a:highlight>
                  <a:srgbClr val="FFFFFF"/>
                </a:highlight>
                <a:latin typeface="Roboto Mono"/>
                <a:ea typeface="Roboto Mono"/>
                <a:cs typeface="Roboto Mono"/>
                <a:sym typeface="Roboto Mono"/>
              </a:rPr>
              <a:t>android.arch.paging:common                           </a:t>
            </a:r>
            <a:r>
              <a:rPr b="1" lang="id" sz="1050">
                <a:solidFill>
                  <a:srgbClr val="202124"/>
                </a:solidFill>
                <a:highlight>
                  <a:srgbClr val="FFFFFF"/>
                </a:highlight>
                <a:latin typeface="Roboto Mono"/>
                <a:ea typeface="Roboto Mono"/>
                <a:cs typeface="Roboto Mono"/>
                <a:sym typeface="Roboto Mono"/>
              </a:rPr>
              <a:t>androidx</a:t>
            </a:r>
            <a:r>
              <a:rPr lang="id" sz="1050">
                <a:solidFill>
                  <a:srgbClr val="202124"/>
                </a:solidFill>
                <a:highlight>
                  <a:srgbClr val="FFFFFF"/>
                </a:highlight>
                <a:latin typeface="Roboto Mono"/>
                <a:ea typeface="Roboto Mono"/>
                <a:cs typeface="Roboto Mono"/>
                <a:sym typeface="Roboto Mono"/>
              </a:rPr>
              <a:t>.paging:paging-common:2.0.0-rc01</a:t>
            </a:r>
            <a:endParaRPr sz="1050">
              <a:solidFill>
                <a:srgbClr val="202124"/>
              </a:solidFill>
              <a:highlight>
                <a:srgbClr val="FFFFFF"/>
              </a:highlight>
              <a:latin typeface="Roboto Mono"/>
              <a:ea typeface="Roboto Mono"/>
              <a:cs typeface="Roboto Mono"/>
              <a:sym typeface="Roboto Mono"/>
            </a:endParaRPr>
          </a:p>
          <a:p>
            <a:pPr indent="0" lvl="0" marL="0" rtl="0" algn="l">
              <a:lnSpc>
                <a:spcPct val="142857"/>
              </a:lnSpc>
              <a:spcBef>
                <a:spcPts val="0"/>
              </a:spcBef>
              <a:spcAft>
                <a:spcPts val="0"/>
              </a:spcAft>
              <a:buNone/>
            </a:pPr>
            <a:r>
              <a:rPr lang="id" sz="1050">
                <a:solidFill>
                  <a:srgbClr val="202124"/>
                </a:solidFill>
                <a:highlight>
                  <a:srgbClr val="FFFFFF"/>
                </a:highlight>
                <a:latin typeface="Roboto Mono"/>
                <a:ea typeface="Roboto Mono"/>
                <a:cs typeface="Roboto Mono"/>
                <a:sym typeface="Roboto Mono"/>
              </a:rPr>
              <a:t>....                                                                                     ....</a:t>
            </a:r>
            <a:endParaRPr sz="1200">
              <a:solidFill>
                <a:srgbClr val="414141"/>
              </a:solidFill>
              <a:latin typeface="Roboto"/>
              <a:ea typeface="Roboto"/>
              <a:cs typeface="Roboto"/>
              <a:sym typeface="Roboto"/>
            </a:endParaRPr>
          </a:p>
        </p:txBody>
      </p:sp>
      <p:sp>
        <p:nvSpPr>
          <p:cNvPr id="150" name="Google Shape;150;p21"/>
          <p:cNvSpPr txBox="1"/>
          <p:nvPr/>
        </p:nvSpPr>
        <p:spPr>
          <a:xfrm>
            <a:off x="729450" y="1772850"/>
            <a:ext cx="44724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414141"/>
                </a:solidFill>
                <a:highlight>
                  <a:srgbClr val="FFFFFF"/>
                </a:highlight>
                <a:latin typeface="Roboto"/>
                <a:ea typeface="Roboto"/>
                <a:cs typeface="Roboto"/>
                <a:sym typeface="Roboto"/>
              </a:rPr>
              <a:t>Degrade gracefully on older versions of Android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